
<file path=[Content_Types].xml><?xml version="1.0" encoding="utf-8"?>
<Types xmlns="http://schemas.openxmlformats.org/package/2006/content-types">
  <Default Extension="bin" ContentType="image/unknown"/>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0"/>
  </p:notesMasterIdLst>
  <p:sldIdLst>
    <p:sldId id="314" r:id="rId2"/>
    <p:sldId id="315" r:id="rId3"/>
    <p:sldId id="316" r:id="rId4"/>
    <p:sldId id="317" r:id="rId5"/>
    <p:sldId id="334" r:id="rId6"/>
    <p:sldId id="325" r:id="rId7"/>
    <p:sldId id="335" r:id="rId8"/>
    <p:sldId id="336" r:id="rId9"/>
    <p:sldId id="258" r:id="rId10"/>
    <p:sldId id="342" r:id="rId11"/>
    <p:sldId id="343" r:id="rId12"/>
    <p:sldId id="345" r:id="rId13"/>
    <p:sldId id="347" r:id="rId14"/>
    <p:sldId id="346" r:id="rId15"/>
    <p:sldId id="321" r:id="rId16"/>
    <p:sldId id="322" r:id="rId17"/>
    <p:sldId id="349" r:id="rId18"/>
    <p:sldId id="351" r:id="rId19"/>
    <p:sldId id="352" r:id="rId20"/>
    <p:sldId id="356" r:id="rId21"/>
    <p:sldId id="353" r:id="rId22"/>
    <p:sldId id="323" r:id="rId23"/>
    <p:sldId id="324" r:id="rId24"/>
    <p:sldId id="326" r:id="rId25"/>
    <p:sldId id="329" r:id="rId26"/>
    <p:sldId id="328" r:id="rId27"/>
    <p:sldId id="355" r:id="rId28"/>
    <p:sldId id="270" r:id="rId29"/>
    <p:sldId id="357" r:id="rId30"/>
    <p:sldId id="330" r:id="rId31"/>
    <p:sldId id="337" r:id="rId32"/>
    <p:sldId id="359" r:id="rId33"/>
    <p:sldId id="341" r:id="rId34"/>
    <p:sldId id="360" r:id="rId35"/>
    <p:sldId id="272" r:id="rId36"/>
    <p:sldId id="338" r:id="rId37"/>
    <p:sldId id="313" r:id="rId38"/>
    <p:sldId id="339" r:id="rId39"/>
  </p:sldIdLst>
  <p:sldSz cx="9144000" cy="5143500" type="screen16x9"/>
  <p:notesSz cx="6858000" cy="9144000"/>
  <p:embeddedFontLst>
    <p:embeddedFont>
      <p:font typeface="Bauhaus 93" panose="04030905020B02020C02" pitchFamily="82" charset="0"/>
      <p:regular r:id="rId41"/>
    </p:embeddedFont>
    <p:embeddedFont>
      <p:font typeface="Cambria Math" panose="02040503050406030204" pitchFamily="18" charset="0"/>
      <p:regular r:id="rId42"/>
    </p:embeddedFont>
    <p:embeddedFont>
      <p:font typeface="Cascadia Code SemiBold" panose="020B0609020000020004" pitchFamily="49" charset="0"/>
      <p:bold r:id="rId43"/>
    </p:embeddedFont>
    <p:embeddedFont>
      <p:font typeface="Cascadia Code SemiLight" panose="020B0609020000020004" pitchFamily="49" charset="0"/>
      <p:regular r:id="rId44"/>
    </p:embeddedFont>
    <p:embeddedFont>
      <p:font typeface="Consolas" panose="020B0609020204030204" pitchFamily="49" charset="0"/>
      <p:regular r:id="rId45"/>
      <p:bold r:id="rId46"/>
      <p:italic r:id="rId47"/>
      <p:boldItalic r:id="rId48"/>
    </p:embeddedFont>
    <p:embeddedFont>
      <p:font typeface="Cooper Black" panose="0208090404030B020404" pitchFamily="18" charset="0"/>
      <p:regular r:id="rId49"/>
    </p:embeddedFont>
    <p:embeddedFont>
      <p:font typeface="DM Sans" panose="020B0604020202020204" charset="0"/>
      <p:regular r:id="rId50"/>
      <p:bold r:id="rId51"/>
      <p:italic r:id="rId52"/>
      <p:boldItalic r:id="rId53"/>
    </p:embeddedFont>
    <p:embeddedFont>
      <p:font typeface="DM Sans Black" panose="020B0604020202020204"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C316A6-E709-4828-B7C6-50346241C581}">
  <a:tblStyle styleId="{73C316A6-E709-4828-B7C6-50346241C5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76E5CE-201B-48DD-86C4-03EE80A78BE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258ec77288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258ec77288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a:extLst>
            <a:ext uri="{FF2B5EF4-FFF2-40B4-BE49-F238E27FC236}">
              <a16:creationId xmlns:a16="http://schemas.microsoft.com/office/drawing/2014/main" id="{4BFFA716-0C51-CE98-A25D-98B419B45B36}"/>
            </a:ext>
          </a:extLst>
        </p:cNvPr>
        <p:cNvGrpSpPr/>
        <p:nvPr/>
      </p:nvGrpSpPr>
      <p:grpSpPr>
        <a:xfrm>
          <a:off x="0" y="0"/>
          <a:ext cx="0" cy="0"/>
          <a:chOff x="0" y="0"/>
          <a:chExt cx="0" cy="0"/>
        </a:xfrm>
      </p:grpSpPr>
      <p:sp>
        <p:nvSpPr>
          <p:cNvPr id="1483" name="Google Shape;1483;g54dda1946d_6_257:notes">
            <a:extLst>
              <a:ext uri="{FF2B5EF4-FFF2-40B4-BE49-F238E27FC236}">
                <a16:creationId xmlns:a16="http://schemas.microsoft.com/office/drawing/2014/main" id="{3C5BD37B-DB91-CD2D-3B73-C78BAEE81B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a:extLst>
              <a:ext uri="{FF2B5EF4-FFF2-40B4-BE49-F238E27FC236}">
                <a16:creationId xmlns:a16="http://schemas.microsoft.com/office/drawing/2014/main" id="{2897BB9B-9340-CE02-4796-22B89E4D16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94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28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32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a:extLst>
            <a:ext uri="{FF2B5EF4-FFF2-40B4-BE49-F238E27FC236}">
              <a16:creationId xmlns:a16="http://schemas.microsoft.com/office/drawing/2014/main" id="{676F8AFF-96EF-E8D8-D27F-4219BDEEC113}"/>
            </a:ext>
          </a:extLst>
        </p:cNvPr>
        <p:cNvGrpSpPr/>
        <p:nvPr/>
      </p:nvGrpSpPr>
      <p:grpSpPr>
        <a:xfrm>
          <a:off x="0" y="0"/>
          <a:ext cx="0" cy="0"/>
          <a:chOff x="0" y="0"/>
          <a:chExt cx="0" cy="0"/>
        </a:xfrm>
      </p:grpSpPr>
      <p:sp>
        <p:nvSpPr>
          <p:cNvPr id="1483" name="Google Shape;1483;g54dda1946d_6_257:notes">
            <a:extLst>
              <a:ext uri="{FF2B5EF4-FFF2-40B4-BE49-F238E27FC236}">
                <a16:creationId xmlns:a16="http://schemas.microsoft.com/office/drawing/2014/main" id="{47B8C558-8D05-6DC8-6B5B-62AFC08967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a:extLst>
              <a:ext uri="{FF2B5EF4-FFF2-40B4-BE49-F238E27FC236}">
                <a16:creationId xmlns:a16="http://schemas.microsoft.com/office/drawing/2014/main" id="{762A2F4B-A24B-E87D-057F-BD7D0EC76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081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a:extLst>
            <a:ext uri="{FF2B5EF4-FFF2-40B4-BE49-F238E27FC236}">
              <a16:creationId xmlns:a16="http://schemas.microsoft.com/office/drawing/2014/main" id="{14CB9D99-0EAF-21CE-6684-5E66D2E41178}"/>
            </a:ext>
          </a:extLst>
        </p:cNvPr>
        <p:cNvGrpSpPr/>
        <p:nvPr/>
      </p:nvGrpSpPr>
      <p:grpSpPr>
        <a:xfrm>
          <a:off x="0" y="0"/>
          <a:ext cx="0" cy="0"/>
          <a:chOff x="0" y="0"/>
          <a:chExt cx="0" cy="0"/>
        </a:xfrm>
      </p:grpSpPr>
      <p:sp>
        <p:nvSpPr>
          <p:cNvPr id="1483" name="Google Shape;1483;g54dda1946d_6_257:notes">
            <a:extLst>
              <a:ext uri="{FF2B5EF4-FFF2-40B4-BE49-F238E27FC236}">
                <a16:creationId xmlns:a16="http://schemas.microsoft.com/office/drawing/2014/main" id="{E4F4625A-DC2A-AE27-45AB-0996ECBC4B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a:extLst>
              <a:ext uri="{FF2B5EF4-FFF2-40B4-BE49-F238E27FC236}">
                <a16:creationId xmlns:a16="http://schemas.microsoft.com/office/drawing/2014/main" id="{78810267-7E1C-BA13-DC41-D8262C3099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6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a:extLst>
            <a:ext uri="{FF2B5EF4-FFF2-40B4-BE49-F238E27FC236}">
              <a16:creationId xmlns:a16="http://schemas.microsoft.com/office/drawing/2014/main" id="{D1BDC692-179F-261A-9E52-D8D44FBA9EFC}"/>
            </a:ext>
          </a:extLst>
        </p:cNvPr>
        <p:cNvGrpSpPr/>
        <p:nvPr/>
      </p:nvGrpSpPr>
      <p:grpSpPr>
        <a:xfrm>
          <a:off x="0" y="0"/>
          <a:ext cx="0" cy="0"/>
          <a:chOff x="0" y="0"/>
          <a:chExt cx="0" cy="0"/>
        </a:xfrm>
      </p:grpSpPr>
      <p:sp>
        <p:nvSpPr>
          <p:cNvPr id="1483" name="Google Shape;1483;g54dda1946d_6_257:notes">
            <a:extLst>
              <a:ext uri="{FF2B5EF4-FFF2-40B4-BE49-F238E27FC236}">
                <a16:creationId xmlns:a16="http://schemas.microsoft.com/office/drawing/2014/main" id="{98CE7201-C110-E658-01BC-1C1EFEE497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a:extLst>
              <a:ext uri="{FF2B5EF4-FFF2-40B4-BE49-F238E27FC236}">
                <a16:creationId xmlns:a16="http://schemas.microsoft.com/office/drawing/2014/main" id="{7B800420-6C48-4750-0488-024C57BB99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866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714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8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D6565500-3BFC-1C01-AC9C-B8B44D0E0FE9}"/>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6B90737E-C7B3-3B93-2FEB-678323F4AC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46321DF8-8F19-DA94-2C77-A31E982765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399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8D4C982B-ACB4-99F9-3C44-6AF6C606ED2A}"/>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2E0E11E8-323E-32A3-8C24-E2F137BF5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3A8A67A3-E9EA-83DE-E9FB-7D3CD58FED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854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199182B4-A4A7-5A2B-B7C5-C0E0947D8DD0}"/>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F9B28262-AC75-915E-4A11-3B5925F4CC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6FB73BC8-A62A-B030-2200-FC64AE3EC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942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A006B148-BAD7-06A6-8D6A-B90E26F53D81}"/>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DD3ABCE1-CE59-FED7-9B02-1B45A62A64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82609927-2044-05D2-196E-2A4A049857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713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C65DB19D-919E-BBA0-469E-B839B8E71F4B}"/>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1C5B3216-75B7-4B26-03F8-7BCA123DAA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73131078-CCCC-0A3C-7C20-6081291238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449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a:extLst>
            <a:ext uri="{FF2B5EF4-FFF2-40B4-BE49-F238E27FC236}">
              <a16:creationId xmlns:a16="http://schemas.microsoft.com/office/drawing/2014/main" id="{7930F1AE-C1D8-A561-8117-FFFB55450CAC}"/>
            </a:ext>
          </a:extLst>
        </p:cNvPr>
        <p:cNvGrpSpPr/>
        <p:nvPr/>
      </p:nvGrpSpPr>
      <p:grpSpPr>
        <a:xfrm>
          <a:off x="0" y="0"/>
          <a:ext cx="0" cy="0"/>
          <a:chOff x="0" y="0"/>
          <a:chExt cx="0" cy="0"/>
        </a:xfrm>
      </p:grpSpPr>
      <p:sp>
        <p:nvSpPr>
          <p:cNvPr id="1565" name="Google Shape;1565;g54dda1946d_6_308:notes">
            <a:extLst>
              <a:ext uri="{FF2B5EF4-FFF2-40B4-BE49-F238E27FC236}">
                <a16:creationId xmlns:a16="http://schemas.microsoft.com/office/drawing/2014/main" id="{7E8B2F01-FFA9-05DF-C09D-607573F836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a:extLst>
              <a:ext uri="{FF2B5EF4-FFF2-40B4-BE49-F238E27FC236}">
                <a16:creationId xmlns:a16="http://schemas.microsoft.com/office/drawing/2014/main" id="{F36CD6CE-24F2-A745-8EB5-BC7C0AC42B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762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272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528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56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a:extLst>
            <a:ext uri="{FF2B5EF4-FFF2-40B4-BE49-F238E27FC236}">
              <a16:creationId xmlns:a16="http://schemas.microsoft.com/office/drawing/2014/main" id="{9A31CC9F-A44E-D5FE-6117-B46BAFF4F99C}"/>
            </a:ext>
          </a:extLst>
        </p:cNvPr>
        <p:cNvGrpSpPr/>
        <p:nvPr/>
      </p:nvGrpSpPr>
      <p:grpSpPr>
        <a:xfrm>
          <a:off x="0" y="0"/>
          <a:ext cx="0" cy="0"/>
          <a:chOff x="0" y="0"/>
          <a:chExt cx="0" cy="0"/>
        </a:xfrm>
      </p:grpSpPr>
      <p:sp>
        <p:nvSpPr>
          <p:cNvPr id="1769" name="Google Shape;1769;g54ff9c4cb4_3_5:notes">
            <a:extLst>
              <a:ext uri="{FF2B5EF4-FFF2-40B4-BE49-F238E27FC236}">
                <a16:creationId xmlns:a16="http://schemas.microsoft.com/office/drawing/2014/main" id="{92D226ED-579A-F2F2-E1BF-5976DF1029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a:extLst>
              <a:ext uri="{FF2B5EF4-FFF2-40B4-BE49-F238E27FC236}">
                <a16:creationId xmlns:a16="http://schemas.microsoft.com/office/drawing/2014/main" id="{FE0822BF-AC99-8CAF-FCE0-E4046706A6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721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258ec77288b_2_28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258ec77288b_2_28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12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626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10" name="Google Shape;10;p2"/>
          <p:cNvSpPr txBox="1">
            <a:spLocks noGrp="1"/>
          </p:cNvSpPr>
          <p:nvPr>
            <p:ph type="ctrTitle"/>
          </p:nvPr>
        </p:nvSpPr>
        <p:spPr>
          <a:xfrm>
            <a:off x="730500" y="1149100"/>
            <a:ext cx="7683000" cy="1884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800" b="0">
                <a:solidFill>
                  <a:schemeClr val="lt1"/>
                </a:solidFill>
                <a:latin typeface="DM Sans Black"/>
                <a:ea typeface="DM Sans Black"/>
                <a:cs typeface="DM Sans Black"/>
                <a:sym typeface="DM Sans Black"/>
              </a:defRPr>
            </a:lvl1pPr>
            <a:lvl2pPr lvl="1"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2pPr>
            <a:lvl3pPr lvl="2"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3pPr>
            <a:lvl4pPr lvl="3"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4pPr>
            <a:lvl5pPr lvl="4"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5pPr>
            <a:lvl6pPr lvl="5"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6pPr>
            <a:lvl7pPr lvl="6"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7pPr>
            <a:lvl8pPr lvl="7"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8pPr>
            <a:lvl9pPr lvl="8"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9pPr>
          </a:lstStyle>
          <a:p>
            <a:endParaRPr/>
          </a:p>
        </p:txBody>
      </p:sp>
      <p:sp>
        <p:nvSpPr>
          <p:cNvPr id="11" name="Google Shape;11;p2"/>
          <p:cNvSpPr txBox="1">
            <a:spLocks noGrp="1"/>
          </p:cNvSpPr>
          <p:nvPr>
            <p:ph type="subTitle" idx="1"/>
          </p:nvPr>
        </p:nvSpPr>
        <p:spPr>
          <a:xfrm>
            <a:off x="730500" y="3122975"/>
            <a:ext cx="4528800" cy="467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lt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28571" y="177675"/>
            <a:ext cx="8702728" cy="4818840"/>
            <a:chOff x="228571" y="177675"/>
            <a:chExt cx="8702728" cy="4818840"/>
          </a:xfrm>
        </p:grpSpPr>
        <p:grpSp>
          <p:nvGrpSpPr>
            <p:cNvPr id="13" name="Google Shape;13;p2"/>
            <p:cNvGrpSpPr/>
            <p:nvPr/>
          </p:nvGrpSpPr>
          <p:grpSpPr>
            <a:xfrm>
              <a:off x="244434" y="177675"/>
              <a:ext cx="3241716" cy="866265"/>
              <a:chOff x="1805693" y="0"/>
              <a:chExt cx="4202924" cy="1123123"/>
            </a:xfrm>
          </p:grpSpPr>
          <p:sp>
            <p:nvSpPr>
              <p:cNvPr id="14" name="Google Shape;14;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flipH="1">
              <a:off x="5689584" y="177675"/>
              <a:ext cx="3241716" cy="866265"/>
              <a:chOff x="1805693" y="0"/>
              <a:chExt cx="4202924" cy="1123123"/>
            </a:xfrm>
          </p:grpSpPr>
          <p:sp>
            <p:nvSpPr>
              <p:cNvPr id="35" name="Google Shape;35;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rot="10800000" flipH="1">
              <a:off x="228571" y="4130250"/>
              <a:ext cx="3241716" cy="866265"/>
              <a:chOff x="1805693" y="0"/>
              <a:chExt cx="4202924" cy="1123123"/>
            </a:xfrm>
          </p:grpSpPr>
          <p:sp>
            <p:nvSpPr>
              <p:cNvPr id="56" name="Google Shape;56;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2"/>
            <p:cNvGrpSpPr/>
            <p:nvPr/>
          </p:nvGrpSpPr>
          <p:grpSpPr>
            <a:xfrm rot="10800000">
              <a:off x="5673721" y="4130250"/>
              <a:ext cx="3241716" cy="866265"/>
              <a:chOff x="1805693" y="0"/>
              <a:chExt cx="4202924" cy="1123123"/>
            </a:xfrm>
          </p:grpSpPr>
          <p:sp>
            <p:nvSpPr>
              <p:cNvPr id="77" name="Google Shape;77;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2"/>
        <p:cNvGrpSpPr/>
        <p:nvPr/>
      </p:nvGrpSpPr>
      <p:grpSpPr>
        <a:xfrm>
          <a:off x="0" y="0"/>
          <a:ext cx="0" cy="0"/>
          <a:chOff x="0" y="0"/>
          <a:chExt cx="0" cy="0"/>
        </a:xfrm>
      </p:grpSpPr>
      <p:pic>
        <p:nvPicPr>
          <p:cNvPr id="1363" name="Google Shape;1363;p3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364" name="Google Shape;1364;p33"/>
          <p:cNvGrpSpPr/>
          <p:nvPr/>
        </p:nvGrpSpPr>
        <p:grpSpPr>
          <a:xfrm flipH="1">
            <a:off x="228571" y="177675"/>
            <a:ext cx="8702728" cy="4818840"/>
            <a:chOff x="228571" y="177675"/>
            <a:chExt cx="8702728" cy="4818840"/>
          </a:xfrm>
        </p:grpSpPr>
        <p:grpSp>
          <p:nvGrpSpPr>
            <p:cNvPr id="1365" name="Google Shape;1365;p33"/>
            <p:cNvGrpSpPr/>
            <p:nvPr/>
          </p:nvGrpSpPr>
          <p:grpSpPr>
            <a:xfrm>
              <a:off x="244434" y="177675"/>
              <a:ext cx="3241716" cy="866265"/>
              <a:chOff x="1805693" y="0"/>
              <a:chExt cx="4202924" cy="1123123"/>
            </a:xfrm>
          </p:grpSpPr>
          <p:sp>
            <p:nvSpPr>
              <p:cNvPr id="1366" name="Google Shape;1366;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33"/>
            <p:cNvGrpSpPr/>
            <p:nvPr/>
          </p:nvGrpSpPr>
          <p:grpSpPr>
            <a:xfrm flipH="1">
              <a:off x="5689584" y="177675"/>
              <a:ext cx="3241716" cy="866265"/>
              <a:chOff x="1805693" y="0"/>
              <a:chExt cx="4202924" cy="1123123"/>
            </a:xfrm>
          </p:grpSpPr>
          <p:sp>
            <p:nvSpPr>
              <p:cNvPr id="1387" name="Google Shape;1387;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3"/>
            <p:cNvGrpSpPr/>
            <p:nvPr/>
          </p:nvGrpSpPr>
          <p:grpSpPr>
            <a:xfrm rot="10800000" flipH="1">
              <a:off x="228571" y="4130250"/>
              <a:ext cx="3241716" cy="866265"/>
              <a:chOff x="1805693" y="0"/>
              <a:chExt cx="4202924" cy="1123123"/>
            </a:xfrm>
          </p:grpSpPr>
          <p:sp>
            <p:nvSpPr>
              <p:cNvPr id="1408" name="Google Shape;1408;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33"/>
            <p:cNvGrpSpPr/>
            <p:nvPr/>
          </p:nvGrpSpPr>
          <p:grpSpPr>
            <a:xfrm rot="10800000">
              <a:off x="5673721" y="4130250"/>
              <a:ext cx="3241716" cy="866265"/>
              <a:chOff x="1805693" y="0"/>
              <a:chExt cx="4202924" cy="1123123"/>
            </a:xfrm>
          </p:grpSpPr>
          <p:sp>
            <p:nvSpPr>
              <p:cNvPr id="1429" name="Google Shape;1429;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3"/>
        <p:cNvGrpSpPr/>
        <p:nvPr/>
      </p:nvGrpSpPr>
      <p:grpSpPr>
        <a:xfrm>
          <a:off x="0" y="0"/>
          <a:ext cx="0" cy="0"/>
          <a:chOff x="0" y="0"/>
          <a:chExt cx="0" cy="0"/>
        </a:xfrm>
      </p:grpSpPr>
      <p:pic>
        <p:nvPicPr>
          <p:cNvPr id="474" name="Google Shape;474;p11"/>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475" name="Google Shape;475;p11"/>
          <p:cNvSpPr txBox="1">
            <a:spLocks noGrp="1"/>
          </p:cNvSpPr>
          <p:nvPr>
            <p:ph type="title" hasCustomPrompt="1"/>
          </p:nvPr>
        </p:nvSpPr>
        <p:spPr>
          <a:xfrm>
            <a:off x="1833300" y="1856387"/>
            <a:ext cx="5477400" cy="1238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6" name="Google Shape;476;p11"/>
          <p:cNvSpPr txBox="1">
            <a:spLocks noGrp="1"/>
          </p:cNvSpPr>
          <p:nvPr>
            <p:ph type="subTitle" idx="1"/>
          </p:nvPr>
        </p:nvSpPr>
        <p:spPr>
          <a:xfrm>
            <a:off x="1833300" y="3094812"/>
            <a:ext cx="54774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77" name="Google Shape;477;p11"/>
          <p:cNvGrpSpPr/>
          <p:nvPr/>
        </p:nvGrpSpPr>
        <p:grpSpPr>
          <a:xfrm>
            <a:off x="212709" y="177675"/>
            <a:ext cx="8931291" cy="4965815"/>
            <a:chOff x="212709" y="177675"/>
            <a:chExt cx="8931291" cy="4965815"/>
          </a:xfrm>
        </p:grpSpPr>
        <p:grpSp>
          <p:nvGrpSpPr>
            <p:cNvPr id="478" name="Google Shape;478;p11"/>
            <p:cNvGrpSpPr/>
            <p:nvPr/>
          </p:nvGrpSpPr>
          <p:grpSpPr>
            <a:xfrm>
              <a:off x="212709" y="177675"/>
              <a:ext cx="3241716" cy="866265"/>
              <a:chOff x="1805693" y="0"/>
              <a:chExt cx="4202924" cy="1123123"/>
            </a:xfrm>
          </p:grpSpPr>
          <p:sp>
            <p:nvSpPr>
              <p:cNvPr id="479" name="Google Shape;479;p1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1"/>
            <p:cNvGrpSpPr/>
            <p:nvPr/>
          </p:nvGrpSpPr>
          <p:grpSpPr>
            <a:xfrm rot="10800000">
              <a:off x="5902284" y="4277225"/>
              <a:ext cx="3241716" cy="866265"/>
              <a:chOff x="1805693" y="0"/>
              <a:chExt cx="4202924" cy="1123123"/>
            </a:xfrm>
          </p:grpSpPr>
          <p:sp>
            <p:nvSpPr>
              <p:cNvPr id="500" name="Google Shape;500;p1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85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85"/>
        <p:cNvGrpSpPr/>
        <p:nvPr/>
      </p:nvGrpSpPr>
      <p:grpSpPr>
        <a:xfrm>
          <a:off x="0" y="0"/>
          <a:ext cx="0" cy="0"/>
          <a:chOff x="0" y="0"/>
          <a:chExt cx="0" cy="0"/>
        </a:xfrm>
      </p:grpSpPr>
      <p:pic>
        <p:nvPicPr>
          <p:cNvPr id="586" name="Google Shape;586;p14"/>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587" name="Google Shape;587;p14"/>
          <p:cNvSpPr txBox="1">
            <a:spLocks noGrp="1"/>
          </p:cNvSpPr>
          <p:nvPr>
            <p:ph type="title"/>
          </p:nvPr>
        </p:nvSpPr>
        <p:spPr>
          <a:xfrm>
            <a:off x="2539225" y="3100300"/>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8" name="Google Shape;588;p14"/>
          <p:cNvSpPr txBox="1">
            <a:spLocks noGrp="1"/>
          </p:cNvSpPr>
          <p:nvPr>
            <p:ph type="subTitle" idx="1"/>
          </p:nvPr>
        </p:nvSpPr>
        <p:spPr>
          <a:xfrm>
            <a:off x="2186850" y="1126425"/>
            <a:ext cx="57309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589" name="Google Shape;589;p14"/>
          <p:cNvGrpSpPr/>
          <p:nvPr/>
        </p:nvGrpSpPr>
        <p:grpSpPr>
          <a:xfrm>
            <a:off x="228510" y="146977"/>
            <a:ext cx="8702789" cy="4818849"/>
            <a:chOff x="228510" y="146977"/>
            <a:chExt cx="8702789" cy="4818849"/>
          </a:xfrm>
        </p:grpSpPr>
        <p:grpSp>
          <p:nvGrpSpPr>
            <p:cNvPr id="590" name="Google Shape;590;p14"/>
            <p:cNvGrpSpPr/>
            <p:nvPr/>
          </p:nvGrpSpPr>
          <p:grpSpPr>
            <a:xfrm flipH="1">
              <a:off x="5689584" y="146977"/>
              <a:ext cx="3241716" cy="866265"/>
              <a:chOff x="1805693" y="0"/>
              <a:chExt cx="4202924" cy="1123123"/>
            </a:xfrm>
          </p:grpSpPr>
          <p:sp>
            <p:nvSpPr>
              <p:cNvPr id="591" name="Google Shape;591;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14"/>
            <p:cNvGrpSpPr/>
            <p:nvPr/>
          </p:nvGrpSpPr>
          <p:grpSpPr>
            <a:xfrm rot="10800000" flipH="1">
              <a:off x="228510" y="4224002"/>
              <a:ext cx="2776032" cy="741823"/>
              <a:chOff x="1805693" y="0"/>
              <a:chExt cx="4202924" cy="1123123"/>
            </a:xfrm>
          </p:grpSpPr>
          <p:sp>
            <p:nvSpPr>
              <p:cNvPr id="612" name="Google Shape;612;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53405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pic>
        <p:nvPicPr>
          <p:cNvPr id="98" name="Google Shape;98;p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99" name="Google Shape;99;p3"/>
          <p:cNvGrpSpPr/>
          <p:nvPr/>
        </p:nvGrpSpPr>
        <p:grpSpPr>
          <a:xfrm>
            <a:off x="9" y="10"/>
            <a:ext cx="3241716" cy="866265"/>
            <a:chOff x="1805693" y="0"/>
            <a:chExt cx="4202924" cy="1123123"/>
          </a:xfrm>
        </p:grpSpPr>
        <p:sp>
          <p:nvSpPr>
            <p:cNvPr id="100" name="Google Shape;100;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530250" y="417425"/>
            <a:ext cx="8070613" cy="4356675"/>
            <a:chOff x="530250" y="417425"/>
            <a:chExt cx="8070613" cy="4356675"/>
          </a:xfrm>
        </p:grpSpPr>
        <p:sp>
          <p:nvSpPr>
            <p:cNvPr id="121" name="Google Shape;121;p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3"/>
          <p:cNvGrpSpPr/>
          <p:nvPr/>
        </p:nvGrpSpPr>
        <p:grpSpPr>
          <a:xfrm rot="-5400000" flipH="1">
            <a:off x="-1187716" y="3089510"/>
            <a:ext cx="3241716" cy="866265"/>
            <a:chOff x="1805693" y="0"/>
            <a:chExt cx="4202924" cy="1123123"/>
          </a:xfrm>
        </p:grpSpPr>
        <p:sp>
          <p:nvSpPr>
            <p:cNvPr id="124" name="Google Shape;124;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3"/>
          <p:cNvSpPr txBox="1">
            <a:spLocks noGrp="1"/>
          </p:cNvSpPr>
          <p:nvPr>
            <p:ph type="title"/>
          </p:nvPr>
        </p:nvSpPr>
        <p:spPr>
          <a:xfrm>
            <a:off x="771050" y="1824275"/>
            <a:ext cx="4749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7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771050" y="7576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3"/>
          <p:cNvSpPr txBox="1">
            <a:spLocks noGrp="1"/>
          </p:cNvSpPr>
          <p:nvPr>
            <p:ph type="subTitle" idx="1"/>
          </p:nvPr>
        </p:nvSpPr>
        <p:spPr>
          <a:xfrm>
            <a:off x="771050" y="3486425"/>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4"/>
        <p:cNvGrpSpPr/>
        <p:nvPr/>
      </p:nvGrpSpPr>
      <p:grpSpPr>
        <a:xfrm>
          <a:off x="0" y="0"/>
          <a:ext cx="0" cy="0"/>
          <a:chOff x="0" y="0"/>
          <a:chExt cx="0" cy="0"/>
        </a:xfrm>
      </p:grpSpPr>
      <p:pic>
        <p:nvPicPr>
          <p:cNvPr id="315" name="Google Shape;315;p8"/>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16" name="Google Shape;316;p8"/>
          <p:cNvGrpSpPr/>
          <p:nvPr/>
        </p:nvGrpSpPr>
        <p:grpSpPr>
          <a:xfrm>
            <a:off x="244434" y="177675"/>
            <a:ext cx="8686866" cy="4818840"/>
            <a:chOff x="244434" y="177675"/>
            <a:chExt cx="8686866" cy="4818840"/>
          </a:xfrm>
        </p:grpSpPr>
        <p:grpSp>
          <p:nvGrpSpPr>
            <p:cNvPr id="317" name="Google Shape;317;p8"/>
            <p:cNvGrpSpPr/>
            <p:nvPr/>
          </p:nvGrpSpPr>
          <p:grpSpPr>
            <a:xfrm>
              <a:off x="244434" y="177675"/>
              <a:ext cx="3241716" cy="866265"/>
              <a:chOff x="1805693" y="0"/>
              <a:chExt cx="4202924" cy="1123123"/>
            </a:xfrm>
          </p:grpSpPr>
          <p:sp>
            <p:nvSpPr>
              <p:cNvPr id="318" name="Google Shape;318;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8"/>
            <p:cNvGrpSpPr/>
            <p:nvPr/>
          </p:nvGrpSpPr>
          <p:grpSpPr>
            <a:xfrm flipH="1">
              <a:off x="5689584" y="177675"/>
              <a:ext cx="3241716" cy="866265"/>
              <a:chOff x="1805693" y="0"/>
              <a:chExt cx="4202924" cy="1123123"/>
            </a:xfrm>
          </p:grpSpPr>
          <p:sp>
            <p:nvSpPr>
              <p:cNvPr id="339" name="Google Shape;339;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8"/>
            <p:cNvGrpSpPr/>
            <p:nvPr/>
          </p:nvGrpSpPr>
          <p:grpSpPr>
            <a:xfrm rot="10800000">
              <a:off x="5673721" y="4130250"/>
              <a:ext cx="3241716" cy="866265"/>
              <a:chOff x="1805693" y="0"/>
              <a:chExt cx="4202924" cy="1123123"/>
            </a:xfrm>
          </p:grpSpPr>
          <p:sp>
            <p:nvSpPr>
              <p:cNvPr id="360" name="Google Shape;360;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8"/>
          <p:cNvSpPr txBox="1">
            <a:spLocks noGrp="1"/>
          </p:cNvSpPr>
          <p:nvPr>
            <p:ph type="title"/>
          </p:nvPr>
        </p:nvSpPr>
        <p:spPr>
          <a:xfrm>
            <a:off x="758100" y="1472713"/>
            <a:ext cx="7672800" cy="152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1"/>
        <p:cNvGrpSpPr/>
        <p:nvPr/>
      </p:nvGrpSpPr>
      <p:grpSpPr>
        <a:xfrm>
          <a:off x="0" y="0"/>
          <a:ext cx="0" cy="0"/>
          <a:chOff x="0" y="0"/>
          <a:chExt cx="0" cy="0"/>
        </a:xfrm>
      </p:grpSpPr>
      <p:pic>
        <p:nvPicPr>
          <p:cNvPr id="382" name="Google Shape;382;p9"/>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83" name="Google Shape;383;p9"/>
          <p:cNvGrpSpPr/>
          <p:nvPr/>
        </p:nvGrpSpPr>
        <p:grpSpPr>
          <a:xfrm>
            <a:off x="228571" y="177675"/>
            <a:ext cx="8702728" cy="4818840"/>
            <a:chOff x="228571" y="177675"/>
            <a:chExt cx="8702728" cy="4818840"/>
          </a:xfrm>
        </p:grpSpPr>
        <p:grpSp>
          <p:nvGrpSpPr>
            <p:cNvPr id="384" name="Google Shape;384;p9"/>
            <p:cNvGrpSpPr/>
            <p:nvPr/>
          </p:nvGrpSpPr>
          <p:grpSpPr>
            <a:xfrm>
              <a:off x="244434" y="177675"/>
              <a:ext cx="3241716" cy="866265"/>
              <a:chOff x="1805693" y="0"/>
              <a:chExt cx="4202924" cy="1123123"/>
            </a:xfrm>
          </p:grpSpPr>
          <p:sp>
            <p:nvSpPr>
              <p:cNvPr id="385" name="Google Shape;385;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9"/>
            <p:cNvGrpSpPr/>
            <p:nvPr/>
          </p:nvGrpSpPr>
          <p:grpSpPr>
            <a:xfrm flipH="1">
              <a:off x="5689584" y="177675"/>
              <a:ext cx="3241716" cy="866265"/>
              <a:chOff x="1805693" y="0"/>
              <a:chExt cx="4202924" cy="1123123"/>
            </a:xfrm>
          </p:grpSpPr>
          <p:sp>
            <p:nvSpPr>
              <p:cNvPr id="406" name="Google Shape;406;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9"/>
            <p:cNvGrpSpPr/>
            <p:nvPr/>
          </p:nvGrpSpPr>
          <p:grpSpPr>
            <a:xfrm rot="10800000" flipH="1">
              <a:off x="228571" y="4130250"/>
              <a:ext cx="3241716" cy="866265"/>
              <a:chOff x="1805693" y="0"/>
              <a:chExt cx="4202924" cy="1123123"/>
            </a:xfrm>
          </p:grpSpPr>
          <p:sp>
            <p:nvSpPr>
              <p:cNvPr id="427" name="Google Shape;427;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9"/>
            <p:cNvGrpSpPr/>
            <p:nvPr/>
          </p:nvGrpSpPr>
          <p:grpSpPr>
            <a:xfrm rot="10800000">
              <a:off x="5673721" y="4130250"/>
              <a:ext cx="3241716" cy="866265"/>
              <a:chOff x="1805693" y="0"/>
              <a:chExt cx="4202924" cy="1123123"/>
            </a:xfrm>
          </p:grpSpPr>
          <p:sp>
            <p:nvSpPr>
              <p:cNvPr id="448" name="Google Shape;448;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8" name="Google Shape;468;p9"/>
          <p:cNvSpPr txBox="1">
            <a:spLocks noGrp="1"/>
          </p:cNvSpPr>
          <p:nvPr>
            <p:ph type="title"/>
          </p:nvPr>
        </p:nvSpPr>
        <p:spPr>
          <a:xfrm>
            <a:off x="2135550" y="1178330"/>
            <a:ext cx="4872900" cy="160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9000">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69" name="Google Shape;469;p9"/>
          <p:cNvSpPr txBox="1">
            <a:spLocks noGrp="1"/>
          </p:cNvSpPr>
          <p:nvPr>
            <p:ph type="subTitle" idx="1"/>
          </p:nvPr>
        </p:nvSpPr>
        <p:spPr>
          <a:xfrm>
            <a:off x="2135550" y="2787438"/>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0"/>
        <p:cNvGrpSpPr/>
        <p:nvPr/>
      </p:nvGrpSpPr>
      <p:grpSpPr>
        <a:xfrm>
          <a:off x="0" y="0"/>
          <a:ext cx="0" cy="0"/>
          <a:chOff x="0" y="0"/>
          <a:chExt cx="0" cy="0"/>
        </a:xfrm>
      </p:grpSpPr>
      <p:sp>
        <p:nvSpPr>
          <p:cNvPr id="471" name="Google Shape;471;p10"/>
          <p:cNvSpPr>
            <a:spLocks noGrp="1"/>
          </p:cNvSpPr>
          <p:nvPr>
            <p:ph type="pic" idx="2"/>
          </p:nvPr>
        </p:nvSpPr>
        <p:spPr>
          <a:xfrm>
            <a:off x="-25" y="-13725"/>
            <a:ext cx="9144000" cy="5157300"/>
          </a:xfrm>
          <a:prstGeom prst="rect">
            <a:avLst/>
          </a:prstGeom>
          <a:noFill/>
          <a:ln>
            <a:noFill/>
          </a:ln>
        </p:spPr>
      </p:sp>
      <p:sp>
        <p:nvSpPr>
          <p:cNvPr id="472" name="Google Shape;472;p10"/>
          <p:cNvSpPr txBox="1">
            <a:spLocks noGrp="1"/>
          </p:cNvSpPr>
          <p:nvPr>
            <p:ph type="title"/>
          </p:nvPr>
        </p:nvSpPr>
        <p:spPr>
          <a:xfrm>
            <a:off x="720000" y="3839150"/>
            <a:ext cx="7704000" cy="7479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09"/>
        <p:cNvGrpSpPr/>
        <p:nvPr/>
      </p:nvGrpSpPr>
      <p:grpSpPr>
        <a:xfrm>
          <a:off x="0" y="0"/>
          <a:ext cx="0" cy="0"/>
          <a:chOff x="0" y="0"/>
          <a:chExt cx="0" cy="0"/>
        </a:xfrm>
      </p:grpSpPr>
      <p:pic>
        <p:nvPicPr>
          <p:cNvPr id="810" name="Google Shape;810;p22"/>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2" name="Google Shape;812;p22"/>
          <p:cNvSpPr txBox="1">
            <a:spLocks noGrp="1"/>
          </p:cNvSpPr>
          <p:nvPr>
            <p:ph type="subTitle" idx="1"/>
          </p:nvPr>
        </p:nvSpPr>
        <p:spPr>
          <a:xfrm>
            <a:off x="4984539" y="2871975"/>
            <a:ext cx="2800500" cy="110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1358950" y="2871975"/>
            <a:ext cx="2800500" cy="110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1358962" y="2389275"/>
            <a:ext cx="2800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15" name="Google Shape;815;p22"/>
          <p:cNvSpPr txBox="1">
            <a:spLocks noGrp="1"/>
          </p:cNvSpPr>
          <p:nvPr>
            <p:ph type="subTitle" idx="4"/>
          </p:nvPr>
        </p:nvSpPr>
        <p:spPr>
          <a:xfrm>
            <a:off x="4984538" y="2389275"/>
            <a:ext cx="2800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816" name="Google Shape;816;p22"/>
          <p:cNvGrpSpPr/>
          <p:nvPr/>
        </p:nvGrpSpPr>
        <p:grpSpPr>
          <a:xfrm>
            <a:off x="228510" y="146977"/>
            <a:ext cx="8702789" cy="4818849"/>
            <a:chOff x="228510" y="146977"/>
            <a:chExt cx="8702789" cy="4818849"/>
          </a:xfrm>
        </p:grpSpPr>
        <p:grpSp>
          <p:nvGrpSpPr>
            <p:cNvPr id="817" name="Google Shape;817;p22"/>
            <p:cNvGrpSpPr/>
            <p:nvPr/>
          </p:nvGrpSpPr>
          <p:grpSpPr>
            <a:xfrm rot="10800000">
              <a:off x="5689584" y="4099560"/>
              <a:ext cx="3241716" cy="866265"/>
              <a:chOff x="1805693" y="0"/>
              <a:chExt cx="4202924" cy="1123123"/>
            </a:xfrm>
          </p:grpSpPr>
          <p:sp>
            <p:nvSpPr>
              <p:cNvPr id="818" name="Google Shape;818;p2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22"/>
            <p:cNvSpPr/>
            <p:nvPr/>
          </p:nvSpPr>
          <p:spPr>
            <a:xfrm>
              <a:off x="440434" y="396314"/>
              <a:ext cx="27082" cy="144470"/>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381217" y="454484"/>
              <a:ext cx="145517" cy="28084"/>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833147" y="325673"/>
              <a:ext cx="13564" cy="72736"/>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803015" y="355805"/>
              <a:ext cx="72781" cy="13518"/>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228510" y="660171"/>
              <a:ext cx="39509" cy="39554"/>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440434" y="811877"/>
              <a:ext cx="13564" cy="13564"/>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394735" y="146977"/>
              <a:ext cx="20847" cy="2080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731327" y="419163"/>
              <a:ext cx="29176" cy="29131"/>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731327" y="580200"/>
              <a:ext cx="14611" cy="14565"/>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1060682" y="167732"/>
              <a:ext cx="24989" cy="26036"/>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1226908" y="405645"/>
              <a:ext cx="18753" cy="18753"/>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1435736" y="193722"/>
              <a:ext cx="28084" cy="28084"/>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22"/>
          <p:cNvSpPr/>
          <p:nvPr/>
        </p:nvSpPr>
        <p:spPr>
          <a:xfrm>
            <a:off x="2998261" y="811877"/>
            <a:ext cx="6281" cy="7328"/>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248264" y="869000"/>
            <a:ext cx="19754" cy="19800"/>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852"/>
        <p:cNvGrpSpPr/>
        <p:nvPr/>
      </p:nvGrpSpPr>
      <p:grpSpPr>
        <a:xfrm>
          <a:off x="0" y="0"/>
          <a:ext cx="0" cy="0"/>
          <a:chOff x="0" y="0"/>
          <a:chExt cx="0" cy="0"/>
        </a:xfrm>
      </p:grpSpPr>
      <p:pic>
        <p:nvPicPr>
          <p:cNvPr id="853" name="Google Shape;853;p2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854" name="Google Shape;854;p23"/>
          <p:cNvGrpSpPr/>
          <p:nvPr/>
        </p:nvGrpSpPr>
        <p:grpSpPr>
          <a:xfrm>
            <a:off x="9" y="10"/>
            <a:ext cx="3241716" cy="5143490"/>
            <a:chOff x="9" y="10"/>
            <a:chExt cx="3241716" cy="5143490"/>
          </a:xfrm>
        </p:grpSpPr>
        <p:grpSp>
          <p:nvGrpSpPr>
            <p:cNvPr id="855" name="Google Shape;855;p23"/>
            <p:cNvGrpSpPr/>
            <p:nvPr/>
          </p:nvGrpSpPr>
          <p:grpSpPr>
            <a:xfrm>
              <a:off x="9" y="10"/>
              <a:ext cx="3241716" cy="866265"/>
              <a:chOff x="1805693" y="0"/>
              <a:chExt cx="4202924" cy="1123123"/>
            </a:xfrm>
          </p:grpSpPr>
          <p:sp>
            <p:nvSpPr>
              <p:cNvPr id="856" name="Google Shape;856;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3"/>
            <p:cNvGrpSpPr/>
            <p:nvPr/>
          </p:nvGrpSpPr>
          <p:grpSpPr>
            <a:xfrm rot="-5400000" flipH="1">
              <a:off x="-1187716" y="3089510"/>
              <a:ext cx="3241716" cy="866265"/>
              <a:chOff x="1805693" y="0"/>
              <a:chExt cx="4202924" cy="1123123"/>
            </a:xfrm>
          </p:grpSpPr>
          <p:sp>
            <p:nvSpPr>
              <p:cNvPr id="877" name="Google Shape;877;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7" name="Google Shape;897;p23"/>
          <p:cNvSpPr txBox="1">
            <a:spLocks noGrp="1"/>
          </p:cNvSpPr>
          <p:nvPr>
            <p:ph type="title"/>
          </p:nvPr>
        </p:nvSpPr>
        <p:spPr>
          <a:xfrm>
            <a:off x="2038200" y="2129075"/>
            <a:ext cx="47496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7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8" name="Google Shape;898;p23"/>
          <p:cNvSpPr txBox="1">
            <a:spLocks noGrp="1"/>
          </p:cNvSpPr>
          <p:nvPr>
            <p:ph type="title" idx="2" hasCustomPrompt="1"/>
          </p:nvPr>
        </p:nvSpPr>
        <p:spPr>
          <a:xfrm>
            <a:off x="3586950" y="1062425"/>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99" name="Google Shape;899;p23"/>
          <p:cNvSpPr txBox="1">
            <a:spLocks noGrp="1"/>
          </p:cNvSpPr>
          <p:nvPr>
            <p:ph type="subTitle" idx="1"/>
          </p:nvPr>
        </p:nvSpPr>
        <p:spPr>
          <a:xfrm>
            <a:off x="2038200" y="3791225"/>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00" name="Google Shape;900;p23"/>
          <p:cNvGrpSpPr/>
          <p:nvPr/>
        </p:nvGrpSpPr>
        <p:grpSpPr>
          <a:xfrm>
            <a:off x="530250" y="417425"/>
            <a:ext cx="8070613" cy="4356675"/>
            <a:chOff x="530250" y="417425"/>
            <a:chExt cx="8070613" cy="4356675"/>
          </a:xfrm>
        </p:grpSpPr>
        <p:sp>
          <p:nvSpPr>
            <p:cNvPr id="901" name="Google Shape;901;p2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87"/>
        <p:cNvGrpSpPr/>
        <p:nvPr/>
      </p:nvGrpSpPr>
      <p:grpSpPr>
        <a:xfrm>
          <a:off x="0" y="0"/>
          <a:ext cx="0" cy="0"/>
          <a:chOff x="0" y="0"/>
          <a:chExt cx="0" cy="0"/>
        </a:xfrm>
      </p:grpSpPr>
      <p:pic>
        <p:nvPicPr>
          <p:cNvPr id="1288" name="Google Shape;1288;p32"/>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289" name="Google Shape;1289;p32"/>
          <p:cNvGrpSpPr/>
          <p:nvPr/>
        </p:nvGrpSpPr>
        <p:grpSpPr>
          <a:xfrm>
            <a:off x="228571" y="177675"/>
            <a:ext cx="8702728" cy="4818840"/>
            <a:chOff x="228571" y="177675"/>
            <a:chExt cx="8702728" cy="4818840"/>
          </a:xfrm>
        </p:grpSpPr>
        <p:sp>
          <p:nvSpPr>
            <p:cNvPr id="1290" name="Google Shape;1290;p32"/>
            <p:cNvSpPr/>
            <p:nvPr/>
          </p:nvSpPr>
          <p:spPr>
            <a:xfrm rot="10800000" flipH="1">
              <a:off x="2373580"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rot="10800000" flipH="1">
              <a:off x="2305653"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rot="10800000" flipH="1">
              <a:off x="491908"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rot="10800000" flipH="1">
              <a:off x="422757"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rot="10800000" flipH="1">
              <a:off x="950500"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rot="10800000" flipH="1">
              <a:off x="915313"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rot="10800000" flipH="1">
              <a:off x="244434"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rot="10800000" flipH="1">
              <a:off x="491908"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rot="10800000" flipH="1">
              <a:off x="438543"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rot="10800000" flipH="1">
              <a:off x="831599"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rot="10800000" flipH="1">
              <a:off x="831599"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rot="10800000" flipH="1">
              <a:off x="1216204"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rot="10800000" flipH="1">
              <a:off x="1410314"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rot="10800000" flipH="1">
              <a:off x="1654173"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rot="10800000" flipH="1">
              <a:off x="2622330"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rot="10800000" flipH="1">
              <a:off x="2649012"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rot="10800000" flipH="1">
              <a:off x="2524052"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rot="10800000" flipH="1">
              <a:off x="267502"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rot="10800000">
              <a:off x="6769305"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rot="10800000">
              <a:off x="6701376"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rot="10800000">
              <a:off x="8652200"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rot="10800000">
              <a:off x="8583048"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rot="10800000">
              <a:off x="8209394"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rot="10800000">
              <a:off x="8175430"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rot="10800000">
              <a:off x="8885163"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rot="10800000">
              <a:off x="8667986"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rot="10800000">
              <a:off x="8712846"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rot="10800000">
              <a:off x="8310063"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rot="10800000">
              <a:off x="8327072"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rot="10800000">
              <a:off x="7930348"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rot="10800000">
              <a:off x="7743521"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rot="10800000">
              <a:off x="7488765"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rot="10800000">
              <a:off x="6538787"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rot="10800000">
              <a:off x="6499986"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rot="10800000">
              <a:off x="6622500"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rot="10800000">
              <a:off x="8885164"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2357718"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2289790"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76045"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06895"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934637"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899451"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22857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76045"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22681"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815737"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815737"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1200342"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1394451"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1638311"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2606467"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2633149"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2508190"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251639"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flipH="1">
              <a:off x="6753442"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flipH="1">
              <a:off x="6685513"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flipH="1">
              <a:off x="8636338"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flipH="1">
              <a:off x="8567186"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flipH="1">
              <a:off x="8193532"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flipH="1">
              <a:off x="8159567"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flipH="1">
              <a:off x="886930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flipH="1">
              <a:off x="8652124"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flipH="1">
              <a:off x="8696984"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flipH="1">
              <a:off x="8294201"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flipH="1">
              <a:off x="8311209"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flipH="1">
              <a:off x="7914486"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flipH="1">
              <a:off x="7727658"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flipH="1">
              <a:off x="7472902"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flipH="1">
              <a:off x="6522924"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flipH="1">
              <a:off x="6484123"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flipH="1">
              <a:off x="6606638"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flipH="1">
              <a:off x="8869301"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3000"/>
              <a:buFont typeface="DM Sans"/>
              <a:buNone/>
              <a:defRPr sz="3000" b="1">
                <a:solidFill>
                  <a:schemeClr val="accent4"/>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68" r:id="rId7"/>
    <p:sldLayoutId id="2147483669" r:id="rId8"/>
    <p:sldLayoutId id="2147483678" r:id="rId9"/>
    <p:sldLayoutId id="2147483679" r:id="rId10"/>
    <p:sldLayoutId id="2147483683" r:id="rId11"/>
    <p:sldLayoutId id="2147483684"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www.kaggle.com/code/nextmillionaire/feature-scaling-normaliz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g"/><Relationship Id="rId7" Type="http://schemas.openxmlformats.org/officeDocument/2006/relationships/hyperlink" Target="https://www.linkedin.com/in/sahermuhamed/"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s://github.com/sahermuhamed1" TargetMode="External"/><Relationship Id="rId10" Type="http://schemas.openxmlformats.org/officeDocument/2006/relationships/hyperlink" Target="https://www.linkedin.com/in/ziadmostafa/" TargetMode="External"/><Relationship Id="rId4" Type="http://schemas.openxmlformats.org/officeDocument/2006/relationships/image" Target="../media/image4.jpg"/><Relationship Id="rId9" Type="http://schemas.openxmlformats.org/officeDocument/2006/relationships/hyperlink" Target="https://github.com/ZiadMostafa1"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www.kaggle.com/code/nextmillionaire/simple-linear-regression/notebook?scriptVersionId=218354606" TargetMode="External"/><Relationship Id="rId4" Type="http://schemas.openxmlformats.org/officeDocument/2006/relationships/hyperlink" Target="https://www.kaggle.com/code/nextmillionaire/linear-regression-from-scratch-vs-scikit-lear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e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 Id="rId14"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streamlit.io/gallery" TargetMode="Externa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 Id="rId14" Type="http://schemas.openxmlformats.org/officeDocument/2006/relationships/image" Target="../media/image30.jpg"/></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6.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5.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grpSp>
        <p:nvGrpSpPr>
          <p:cNvPr id="1461" name="Google Shape;1461;p37"/>
          <p:cNvGrpSpPr/>
          <p:nvPr/>
        </p:nvGrpSpPr>
        <p:grpSpPr>
          <a:xfrm flipH="1">
            <a:off x="654876" y="113934"/>
            <a:ext cx="890914" cy="656393"/>
            <a:chOff x="615049" y="-2153927"/>
            <a:chExt cx="1417751" cy="1044546"/>
          </a:xfrm>
        </p:grpSpPr>
        <p:sp>
          <p:nvSpPr>
            <p:cNvPr id="1462" name="Google Shape;1462;p37"/>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37"/>
          <p:cNvGrpSpPr/>
          <p:nvPr/>
        </p:nvGrpSpPr>
        <p:grpSpPr>
          <a:xfrm rot="5400000">
            <a:off x="-560732" y="1357033"/>
            <a:ext cx="2599067" cy="1492011"/>
            <a:chOff x="-2420125" y="1850925"/>
            <a:chExt cx="1728532" cy="1027771"/>
          </a:xfrm>
        </p:grpSpPr>
        <p:sp>
          <p:nvSpPr>
            <p:cNvPr id="1466" name="Google Shape;1466;p37"/>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 name="Google Shape;1467;p37"/>
            <p:cNvGrpSpPr/>
            <p:nvPr/>
          </p:nvGrpSpPr>
          <p:grpSpPr>
            <a:xfrm>
              <a:off x="-2408616" y="1953834"/>
              <a:ext cx="1717023" cy="924862"/>
              <a:chOff x="-2408616" y="1953834"/>
              <a:chExt cx="1717023" cy="924862"/>
            </a:xfrm>
          </p:grpSpPr>
          <p:sp>
            <p:nvSpPr>
              <p:cNvPr id="1468" name="Google Shape;1468;p37"/>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459;p37">
            <a:extLst>
              <a:ext uri="{FF2B5EF4-FFF2-40B4-BE49-F238E27FC236}">
                <a16:creationId xmlns:a16="http://schemas.microsoft.com/office/drawing/2014/main" id="{E84967ED-F8C4-4547-83E3-8C913045E150}"/>
              </a:ext>
            </a:extLst>
          </p:cNvPr>
          <p:cNvSpPr txBox="1">
            <a:spLocks noGrp="1"/>
          </p:cNvSpPr>
          <p:nvPr/>
        </p:nvSpPr>
        <p:spPr>
          <a:xfrm>
            <a:off x="1291271" y="2096698"/>
            <a:ext cx="6764809" cy="9750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DM Sans"/>
              <a:buNone/>
              <a:defRPr sz="5800" b="0" i="0" u="none" strike="noStrike" cap="none">
                <a:solidFill>
                  <a:schemeClr val="lt1"/>
                </a:solidFill>
                <a:latin typeface="DM Sans Black"/>
                <a:ea typeface="DM Sans Black"/>
                <a:cs typeface="DM Sans Black"/>
                <a:sym typeface="DM Sans Black"/>
              </a:defRPr>
            </a:lvl1pPr>
            <a:lvl2pPr marR="0" lvl="1"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9pPr>
          </a:lstStyle>
          <a:p>
            <a:pPr marL="0" lvl="0" indent="0" algn="ctr" rtl="0">
              <a:spcBef>
                <a:spcPts val="0"/>
              </a:spcBef>
              <a:spcAft>
                <a:spcPts val="0"/>
              </a:spcAft>
              <a:buNone/>
            </a:pPr>
            <a:r>
              <a:rPr lang="en-US" sz="4500" dirty="0">
                <a:latin typeface="Cooper Black" panose="0208090404030B020404" pitchFamily="18" charset="0"/>
              </a:rPr>
              <a:t>Data Science &amp; AI BOOTCAMP Session</a:t>
            </a:r>
            <a:endParaRPr sz="4500" dirty="0">
              <a:solidFill>
                <a:schemeClr val="lt1"/>
              </a:solidFill>
              <a:latin typeface="Cooper Black" panose="0208090404030B020404" pitchFamily="18" charset="0"/>
            </a:endParaRPr>
          </a:p>
        </p:txBody>
      </p:sp>
      <p:sp>
        <p:nvSpPr>
          <p:cNvPr id="21" name="Google Shape;1464;p37">
            <a:extLst>
              <a:ext uri="{FF2B5EF4-FFF2-40B4-BE49-F238E27FC236}">
                <a16:creationId xmlns:a16="http://schemas.microsoft.com/office/drawing/2014/main" id="{F0C286F2-4A70-4C3D-83DA-17D074C3AF7C}"/>
              </a:ext>
            </a:extLst>
          </p:cNvPr>
          <p:cNvSpPr txBox="1"/>
          <p:nvPr/>
        </p:nvSpPr>
        <p:spPr>
          <a:xfrm>
            <a:off x="3654626" y="206552"/>
            <a:ext cx="1834747" cy="3315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dirty="0">
                <a:solidFill>
                  <a:schemeClr val="lt1"/>
                </a:solidFill>
                <a:latin typeface="Cascadia Code SemiLight" panose="020B0609020000020004" pitchFamily="49" charset="0"/>
                <a:ea typeface="DM Sans"/>
                <a:cs typeface="Cascadia Code SemiLight" panose="020B0609020000020004" pitchFamily="49" charset="0"/>
                <a:sym typeface="DM Sans"/>
              </a:rPr>
              <a:t>Session : 2</a:t>
            </a:r>
            <a:endParaRPr sz="1800" dirty="0">
              <a:solidFill>
                <a:schemeClr val="lt1"/>
              </a:solidFill>
              <a:latin typeface="Cascadia Code SemiLight" panose="020B0609020000020004" pitchFamily="49" charset="0"/>
              <a:ea typeface="DM Sans"/>
              <a:cs typeface="Cascadia Code SemiLight" panose="020B0609020000020004" pitchFamily="49" charset="0"/>
              <a:sym typeface="DM Sans"/>
            </a:endParaRPr>
          </a:p>
        </p:txBody>
      </p:sp>
      <p:pic>
        <p:nvPicPr>
          <p:cNvPr id="22" name="Picture 21">
            <a:extLst>
              <a:ext uri="{FF2B5EF4-FFF2-40B4-BE49-F238E27FC236}">
                <a16:creationId xmlns:a16="http://schemas.microsoft.com/office/drawing/2014/main" id="{685EC3B0-44EF-9CCD-2377-5EEAEAE1D974}"/>
              </a:ext>
            </a:extLst>
          </p:cNvPr>
          <p:cNvPicPr>
            <a:picLocks noChangeAspect="1"/>
          </p:cNvPicPr>
          <p:nvPr/>
        </p:nvPicPr>
        <p:blipFill>
          <a:blip r:embed="rId3"/>
          <a:stretch>
            <a:fillRect/>
          </a:stretch>
        </p:blipFill>
        <p:spPr>
          <a:xfrm>
            <a:off x="4078486" y="634009"/>
            <a:ext cx="987026" cy="987026"/>
          </a:xfrm>
          <a:prstGeom prst="rect">
            <a:avLst/>
          </a:prstGeom>
        </p:spPr>
      </p:pic>
      <p:sp>
        <p:nvSpPr>
          <p:cNvPr id="23" name="Google Shape;1460;p37">
            <a:extLst>
              <a:ext uri="{FF2B5EF4-FFF2-40B4-BE49-F238E27FC236}">
                <a16:creationId xmlns:a16="http://schemas.microsoft.com/office/drawing/2014/main" id="{117DE9BD-6AF2-4397-9B79-A44BE324AC08}"/>
              </a:ext>
            </a:extLst>
          </p:cNvPr>
          <p:cNvSpPr txBox="1">
            <a:spLocks noGrp="1"/>
          </p:cNvSpPr>
          <p:nvPr>
            <p:ph type="subTitle" idx="1"/>
          </p:nvPr>
        </p:nvSpPr>
        <p:spPr>
          <a:xfrm>
            <a:off x="2481322" y="3104410"/>
            <a:ext cx="45288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latin typeface="Cooper Black" panose="0208090404030B020404" pitchFamily="18" charset="0"/>
              </a:rPr>
              <a:t>“Our Limit is the Space”</a:t>
            </a:r>
            <a:endParaRPr dirty="0">
              <a:solidFill>
                <a:schemeClr val="tx2"/>
              </a:solidFill>
              <a:latin typeface="Cooper Black" panose="0208090404030B020404" pitchFamily="18" charset="0"/>
            </a:endParaRPr>
          </a:p>
        </p:txBody>
      </p:sp>
      <p:grpSp>
        <p:nvGrpSpPr>
          <p:cNvPr id="24" name="Google Shape;1707;p49">
            <a:extLst>
              <a:ext uri="{FF2B5EF4-FFF2-40B4-BE49-F238E27FC236}">
                <a16:creationId xmlns:a16="http://schemas.microsoft.com/office/drawing/2014/main" id="{0CAFDFBB-5E94-44C3-A6EC-959991C240A7}"/>
              </a:ext>
            </a:extLst>
          </p:cNvPr>
          <p:cNvGrpSpPr/>
          <p:nvPr/>
        </p:nvGrpSpPr>
        <p:grpSpPr>
          <a:xfrm>
            <a:off x="0" y="3571641"/>
            <a:ext cx="9212250" cy="1326290"/>
            <a:chOff x="0" y="2994026"/>
            <a:chExt cx="9212250" cy="1326290"/>
          </a:xfrm>
        </p:grpSpPr>
        <p:sp>
          <p:nvSpPr>
            <p:cNvPr id="25" name="Google Shape;1708;p49">
              <a:extLst>
                <a:ext uri="{FF2B5EF4-FFF2-40B4-BE49-F238E27FC236}">
                  <a16:creationId xmlns:a16="http://schemas.microsoft.com/office/drawing/2014/main" id="{D43CB68F-BA81-4EC1-AA55-8F66B4057AB7}"/>
                </a:ext>
              </a:extLst>
            </p:cNvPr>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sp>
        <p:grpSp>
          <p:nvGrpSpPr>
            <p:cNvPr id="26" name="Google Shape;1709;p49">
              <a:extLst>
                <a:ext uri="{FF2B5EF4-FFF2-40B4-BE49-F238E27FC236}">
                  <a16:creationId xmlns:a16="http://schemas.microsoft.com/office/drawing/2014/main" id="{04C136CF-3D49-4D5A-B07E-41A92E4D44E8}"/>
                </a:ext>
              </a:extLst>
            </p:cNvPr>
            <p:cNvGrpSpPr/>
            <p:nvPr/>
          </p:nvGrpSpPr>
          <p:grpSpPr>
            <a:xfrm>
              <a:off x="457842" y="3395106"/>
              <a:ext cx="282839" cy="282124"/>
              <a:chOff x="786304" y="-191084"/>
              <a:chExt cx="633033" cy="631432"/>
            </a:xfrm>
          </p:grpSpPr>
          <p:sp>
            <p:nvSpPr>
              <p:cNvPr id="83" name="Google Shape;1710;p49">
                <a:extLst>
                  <a:ext uri="{FF2B5EF4-FFF2-40B4-BE49-F238E27FC236}">
                    <a16:creationId xmlns:a16="http://schemas.microsoft.com/office/drawing/2014/main" id="{3CBD525D-7DE1-4E97-BB96-EAE5FC4A50A9}"/>
                  </a:ext>
                </a:extLst>
              </p:cNvPr>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11;p49">
                <a:extLst>
                  <a:ext uri="{FF2B5EF4-FFF2-40B4-BE49-F238E27FC236}">
                    <a16:creationId xmlns:a16="http://schemas.microsoft.com/office/drawing/2014/main" id="{6FBAB980-320E-4DEA-BB61-61179A7DC23E}"/>
                  </a:ext>
                </a:extLst>
              </p:cNvPr>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712;p49">
              <a:extLst>
                <a:ext uri="{FF2B5EF4-FFF2-40B4-BE49-F238E27FC236}">
                  <a16:creationId xmlns:a16="http://schemas.microsoft.com/office/drawing/2014/main" id="{5AB753BC-673A-4E6D-8C23-19B6565D63A8}"/>
                </a:ext>
              </a:extLst>
            </p:cNvPr>
            <p:cNvGrpSpPr/>
            <p:nvPr/>
          </p:nvGrpSpPr>
          <p:grpSpPr>
            <a:xfrm>
              <a:off x="1326666" y="3349836"/>
              <a:ext cx="371948" cy="372663"/>
              <a:chOff x="1809698" y="-292404"/>
              <a:chExt cx="832471" cy="834072"/>
            </a:xfrm>
          </p:grpSpPr>
          <p:sp>
            <p:nvSpPr>
              <p:cNvPr id="76" name="Google Shape;1713;p49">
                <a:extLst>
                  <a:ext uri="{FF2B5EF4-FFF2-40B4-BE49-F238E27FC236}">
                    <a16:creationId xmlns:a16="http://schemas.microsoft.com/office/drawing/2014/main" id="{E2DB7DE9-9E15-4B9E-98AC-C3EFEE23365D}"/>
                  </a:ext>
                </a:extLst>
              </p:cNvPr>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14;p49">
                <a:extLst>
                  <a:ext uri="{FF2B5EF4-FFF2-40B4-BE49-F238E27FC236}">
                    <a16:creationId xmlns:a16="http://schemas.microsoft.com/office/drawing/2014/main" id="{E64C43F7-384E-42CE-9CCC-8BC5B7A550A8}"/>
                  </a:ext>
                </a:extLst>
              </p:cNvPr>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15;p49">
                <a:extLst>
                  <a:ext uri="{FF2B5EF4-FFF2-40B4-BE49-F238E27FC236}">
                    <a16:creationId xmlns:a16="http://schemas.microsoft.com/office/drawing/2014/main" id="{B281990D-E88E-4B2E-96B5-DE08DE2C16F8}"/>
                  </a:ext>
                </a:extLst>
              </p:cNvPr>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16;p49">
                <a:extLst>
                  <a:ext uri="{FF2B5EF4-FFF2-40B4-BE49-F238E27FC236}">
                    <a16:creationId xmlns:a16="http://schemas.microsoft.com/office/drawing/2014/main" id="{37DE6B05-0E8B-4943-882A-D512750412A6}"/>
                  </a:ext>
                </a:extLst>
              </p:cNvPr>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17;p49">
                <a:extLst>
                  <a:ext uri="{FF2B5EF4-FFF2-40B4-BE49-F238E27FC236}">
                    <a16:creationId xmlns:a16="http://schemas.microsoft.com/office/drawing/2014/main" id="{20EB538C-1284-4A77-AE3D-FF0626567CB0}"/>
                  </a:ext>
                </a:extLst>
              </p:cNvPr>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18;p49">
                <a:extLst>
                  <a:ext uri="{FF2B5EF4-FFF2-40B4-BE49-F238E27FC236}">
                    <a16:creationId xmlns:a16="http://schemas.microsoft.com/office/drawing/2014/main" id="{A738A49A-25F6-499E-9156-5AFD1D8B3BD1}"/>
                  </a:ext>
                </a:extLst>
              </p:cNvPr>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19;p49">
                <a:extLst>
                  <a:ext uri="{FF2B5EF4-FFF2-40B4-BE49-F238E27FC236}">
                    <a16:creationId xmlns:a16="http://schemas.microsoft.com/office/drawing/2014/main" id="{38825312-FEDD-4929-8BAA-90F38F0FDEEB}"/>
                  </a:ext>
                </a:extLst>
              </p:cNvPr>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720;p49">
              <a:extLst>
                <a:ext uri="{FF2B5EF4-FFF2-40B4-BE49-F238E27FC236}">
                  <a16:creationId xmlns:a16="http://schemas.microsoft.com/office/drawing/2014/main" id="{7605B9F5-F0D7-4BF8-A77D-FA73DD9A655B}"/>
                </a:ext>
              </a:extLst>
            </p:cNvPr>
            <p:cNvGrpSpPr/>
            <p:nvPr/>
          </p:nvGrpSpPr>
          <p:grpSpPr>
            <a:xfrm>
              <a:off x="2284599" y="3207646"/>
              <a:ext cx="562719" cy="364143"/>
              <a:chOff x="2924513" y="-282869"/>
              <a:chExt cx="1259442" cy="815003"/>
            </a:xfrm>
          </p:grpSpPr>
          <p:sp>
            <p:nvSpPr>
              <p:cNvPr id="66" name="Google Shape;1721;p49">
                <a:extLst>
                  <a:ext uri="{FF2B5EF4-FFF2-40B4-BE49-F238E27FC236}">
                    <a16:creationId xmlns:a16="http://schemas.microsoft.com/office/drawing/2014/main" id="{B5027514-FD89-4862-AB42-7485386F661A}"/>
                  </a:ext>
                </a:extLst>
              </p:cNvPr>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2;p49">
                <a:extLst>
                  <a:ext uri="{FF2B5EF4-FFF2-40B4-BE49-F238E27FC236}">
                    <a16:creationId xmlns:a16="http://schemas.microsoft.com/office/drawing/2014/main" id="{8AD8B5D7-CD7F-4CCE-8643-CB8A847BDCF4}"/>
                  </a:ext>
                </a:extLst>
              </p:cNvPr>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3;p49">
                <a:extLst>
                  <a:ext uri="{FF2B5EF4-FFF2-40B4-BE49-F238E27FC236}">
                    <a16:creationId xmlns:a16="http://schemas.microsoft.com/office/drawing/2014/main" id="{0BB89273-71F0-402F-9874-6A8FE0664C2C}"/>
                  </a:ext>
                </a:extLst>
              </p:cNvPr>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24;p49">
                <a:extLst>
                  <a:ext uri="{FF2B5EF4-FFF2-40B4-BE49-F238E27FC236}">
                    <a16:creationId xmlns:a16="http://schemas.microsoft.com/office/drawing/2014/main" id="{8C6DFBA7-3257-458D-8882-800A3E4A7B20}"/>
                  </a:ext>
                </a:extLst>
              </p:cNvPr>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25;p49">
                <a:extLst>
                  <a:ext uri="{FF2B5EF4-FFF2-40B4-BE49-F238E27FC236}">
                    <a16:creationId xmlns:a16="http://schemas.microsoft.com/office/drawing/2014/main" id="{527EA8D3-3F4A-4F1D-ADDE-96D007D49184}"/>
                  </a:ext>
                </a:extLst>
              </p:cNvPr>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26;p49">
                <a:extLst>
                  <a:ext uri="{FF2B5EF4-FFF2-40B4-BE49-F238E27FC236}">
                    <a16:creationId xmlns:a16="http://schemas.microsoft.com/office/drawing/2014/main" id="{9DFBB4CA-15B4-4E34-8E33-00252284B49C}"/>
                  </a:ext>
                </a:extLst>
              </p:cNvPr>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27;p49">
                <a:extLst>
                  <a:ext uri="{FF2B5EF4-FFF2-40B4-BE49-F238E27FC236}">
                    <a16:creationId xmlns:a16="http://schemas.microsoft.com/office/drawing/2014/main" id="{F89142EF-32C8-4899-9C2C-F37AF9F3BE85}"/>
                  </a:ext>
                </a:extLst>
              </p:cNvPr>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728;p49">
                <a:extLst>
                  <a:ext uri="{FF2B5EF4-FFF2-40B4-BE49-F238E27FC236}">
                    <a16:creationId xmlns:a16="http://schemas.microsoft.com/office/drawing/2014/main" id="{73A515C9-36CA-4D82-B395-511074ACD269}"/>
                  </a:ext>
                </a:extLst>
              </p:cNvPr>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29;p49">
                <a:extLst>
                  <a:ext uri="{FF2B5EF4-FFF2-40B4-BE49-F238E27FC236}">
                    <a16:creationId xmlns:a16="http://schemas.microsoft.com/office/drawing/2014/main" id="{063003A9-29D6-4600-96CB-0847A15E85FC}"/>
                  </a:ext>
                </a:extLst>
              </p:cNvPr>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0;p49">
                <a:extLst>
                  <a:ext uri="{FF2B5EF4-FFF2-40B4-BE49-F238E27FC236}">
                    <a16:creationId xmlns:a16="http://schemas.microsoft.com/office/drawing/2014/main" id="{E36BC00F-9375-4AE8-9549-9F0442E3E05E}"/>
                  </a:ext>
                </a:extLst>
              </p:cNvPr>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731;p49">
              <a:extLst>
                <a:ext uri="{FF2B5EF4-FFF2-40B4-BE49-F238E27FC236}">
                  <a16:creationId xmlns:a16="http://schemas.microsoft.com/office/drawing/2014/main" id="{247A2A24-6CF7-414D-A958-AC37D1799E37}"/>
                </a:ext>
              </a:extLst>
            </p:cNvPr>
            <p:cNvGrpSpPr/>
            <p:nvPr/>
          </p:nvGrpSpPr>
          <p:grpSpPr>
            <a:xfrm>
              <a:off x="3433303" y="3306777"/>
              <a:ext cx="458780" cy="458781"/>
              <a:chOff x="4487918" y="-388775"/>
              <a:chExt cx="1026813" cy="1026815"/>
            </a:xfrm>
          </p:grpSpPr>
          <p:sp>
            <p:nvSpPr>
              <p:cNvPr id="57" name="Google Shape;1732;p49">
                <a:extLst>
                  <a:ext uri="{FF2B5EF4-FFF2-40B4-BE49-F238E27FC236}">
                    <a16:creationId xmlns:a16="http://schemas.microsoft.com/office/drawing/2014/main" id="{D097E82C-6F27-478B-AA9F-1E5A4A5921D0}"/>
                  </a:ext>
                </a:extLst>
              </p:cNvPr>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33;p49">
                <a:extLst>
                  <a:ext uri="{FF2B5EF4-FFF2-40B4-BE49-F238E27FC236}">
                    <a16:creationId xmlns:a16="http://schemas.microsoft.com/office/drawing/2014/main" id="{501DC8B6-3091-48C5-ADEB-08980CF6E856}"/>
                  </a:ext>
                </a:extLst>
              </p:cNvPr>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34;p49">
                <a:extLst>
                  <a:ext uri="{FF2B5EF4-FFF2-40B4-BE49-F238E27FC236}">
                    <a16:creationId xmlns:a16="http://schemas.microsoft.com/office/drawing/2014/main" id="{DA905DB7-067C-499E-864E-5AC6296A7275}"/>
                  </a:ext>
                </a:extLst>
              </p:cNvPr>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35;p49">
                <a:extLst>
                  <a:ext uri="{FF2B5EF4-FFF2-40B4-BE49-F238E27FC236}">
                    <a16:creationId xmlns:a16="http://schemas.microsoft.com/office/drawing/2014/main" id="{6365CDD1-AF97-4CC6-8022-3BC37B68BC07}"/>
                  </a:ext>
                </a:extLst>
              </p:cNvPr>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36;p49">
                <a:extLst>
                  <a:ext uri="{FF2B5EF4-FFF2-40B4-BE49-F238E27FC236}">
                    <a16:creationId xmlns:a16="http://schemas.microsoft.com/office/drawing/2014/main" id="{7E9DAB4E-3664-4004-BEBD-548F44A12AD0}"/>
                  </a:ext>
                </a:extLst>
              </p:cNvPr>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37;p49">
                <a:extLst>
                  <a:ext uri="{FF2B5EF4-FFF2-40B4-BE49-F238E27FC236}">
                    <a16:creationId xmlns:a16="http://schemas.microsoft.com/office/drawing/2014/main" id="{3AE2F513-D11B-4748-B32A-6C12869DBBEB}"/>
                  </a:ext>
                </a:extLst>
              </p:cNvPr>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38;p49">
                <a:extLst>
                  <a:ext uri="{FF2B5EF4-FFF2-40B4-BE49-F238E27FC236}">
                    <a16:creationId xmlns:a16="http://schemas.microsoft.com/office/drawing/2014/main" id="{DA6C6F39-208B-4418-8E36-E0ADF223309B}"/>
                  </a:ext>
                </a:extLst>
              </p:cNvPr>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39;p49">
                <a:extLst>
                  <a:ext uri="{FF2B5EF4-FFF2-40B4-BE49-F238E27FC236}">
                    <a16:creationId xmlns:a16="http://schemas.microsoft.com/office/drawing/2014/main" id="{3056C3CD-271E-454F-A80D-85759D21563F}"/>
                  </a:ext>
                </a:extLst>
              </p:cNvPr>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40;p49">
                <a:extLst>
                  <a:ext uri="{FF2B5EF4-FFF2-40B4-BE49-F238E27FC236}">
                    <a16:creationId xmlns:a16="http://schemas.microsoft.com/office/drawing/2014/main" id="{BBCAFFF9-D4D7-4919-A017-6EBD11619179}"/>
                  </a:ext>
                </a:extLst>
              </p:cNvPr>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741;p49">
              <a:extLst>
                <a:ext uri="{FF2B5EF4-FFF2-40B4-BE49-F238E27FC236}">
                  <a16:creationId xmlns:a16="http://schemas.microsoft.com/office/drawing/2014/main" id="{80AB365D-1FDB-4783-A00E-0D9B560CD6C9}"/>
                </a:ext>
              </a:extLst>
            </p:cNvPr>
            <p:cNvGrpSpPr/>
            <p:nvPr/>
          </p:nvGrpSpPr>
          <p:grpSpPr>
            <a:xfrm>
              <a:off x="4620243" y="3677233"/>
              <a:ext cx="304368" cy="304369"/>
              <a:chOff x="5878525" y="-215977"/>
              <a:chExt cx="681218" cy="681219"/>
            </a:xfrm>
          </p:grpSpPr>
          <p:sp>
            <p:nvSpPr>
              <p:cNvPr id="50" name="Google Shape;1742;p49">
                <a:extLst>
                  <a:ext uri="{FF2B5EF4-FFF2-40B4-BE49-F238E27FC236}">
                    <a16:creationId xmlns:a16="http://schemas.microsoft.com/office/drawing/2014/main" id="{62894CE9-FE50-423A-9455-41FEC8A720CF}"/>
                  </a:ext>
                </a:extLst>
              </p:cNvPr>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43;p49">
                <a:extLst>
                  <a:ext uri="{FF2B5EF4-FFF2-40B4-BE49-F238E27FC236}">
                    <a16:creationId xmlns:a16="http://schemas.microsoft.com/office/drawing/2014/main" id="{218038F2-9020-4D5C-8EBB-FA15FC46321A}"/>
                  </a:ext>
                </a:extLst>
              </p:cNvPr>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44;p49">
                <a:extLst>
                  <a:ext uri="{FF2B5EF4-FFF2-40B4-BE49-F238E27FC236}">
                    <a16:creationId xmlns:a16="http://schemas.microsoft.com/office/drawing/2014/main" id="{A6F5B241-6C1F-4F26-8E8F-2B656C3931A6}"/>
                  </a:ext>
                </a:extLst>
              </p:cNvPr>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45;p49">
                <a:extLst>
                  <a:ext uri="{FF2B5EF4-FFF2-40B4-BE49-F238E27FC236}">
                    <a16:creationId xmlns:a16="http://schemas.microsoft.com/office/drawing/2014/main" id="{41C179A6-BF34-43EC-8187-3C67C7BBE314}"/>
                  </a:ext>
                </a:extLst>
              </p:cNvPr>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46;p49">
                <a:extLst>
                  <a:ext uri="{FF2B5EF4-FFF2-40B4-BE49-F238E27FC236}">
                    <a16:creationId xmlns:a16="http://schemas.microsoft.com/office/drawing/2014/main" id="{68C0777C-0379-479A-BD99-3D520F2EB6D5}"/>
                  </a:ext>
                </a:extLst>
              </p:cNvPr>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47;p49">
                <a:extLst>
                  <a:ext uri="{FF2B5EF4-FFF2-40B4-BE49-F238E27FC236}">
                    <a16:creationId xmlns:a16="http://schemas.microsoft.com/office/drawing/2014/main" id="{46CB30D5-54E4-40E1-8001-AAEE6E2361EA}"/>
                  </a:ext>
                </a:extLst>
              </p:cNvPr>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48;p49">
                <a:extLst>
                  <a:ext uri="{FF2B5EF4-FFF2-40B4-BE49-F238E27FC236}">
                    <a16:creationId xmlns:a16="http://schemas.microsoft.com/office/drawing/2014/main" id="{99388C14-C785-4E66-8A7F-50C6D5587E82}"/>
                  </a:ext>
                </a:extLst>
              </p:cNvPr>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749;p49">
              <a:extLst>
                <a:ext uri="{FF2B5EF4-FFF2-40B4-BE49-F238E27FC236}">
                  <a16:creationId xmlns:a16="http://schemas.microsoft.com/office/drawing/2014/main" id="{48E5F44A-3A2D-46F6-ABEE-B9B279006481}"/>
                </a:ext>
              </a:extLst>
            </p:cNvPr>
            <p:cNvGrpSpPr/>
            <p:nvPr/>
          </p:nvGrpSpPr>
          <p:grpSpPr>
            <a:xfrm>
              <a:off x="7327162" y="3887989"/>
              <a:ext cx="308824" cy="308824"/>
              <a:chOff x="8051600" y="-220999"/>
              <a:chExt cx="691190" cy="691191"/>
            </a:xfrm>
          </p:grpSpPr>
          <p:sp>
            <p:nvSpPr>
              <p:cNvPr id="43" name="Google Shape;1750;p49">
                <a:extLst>
                  <a:ext uri="{FF2B5EF4-FFF2-40B4-BE49-F238E27FC236}">
                    <a16:creationId xmlns:a16="http://schemas.microsoft.com/office/drawing/2014/main" id="{B7357990-FA35-46B3-8B8D-76F26B9490EA}"/>
                  </a:ext>
                </a:extLst>
              </p:cNvPr>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51;p49">
                <a:extLst>
                  <a:ext uri="{FF2B5EF4-FFF2-40B4-BE49-F238E27FC236}">
                    <a16:creationId xmlns:a16="http://schemas.microsoft.com/office/drawing/2014/main" id="{A8CC51B7-550D-44A4-8126-C4B1C2E2168C}"/>
                  </a:ext>
                </a:extLst>
              </p:cNvPr>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52;p49">
                <a:extLst>
                  <a:ext uri="{FF2B5EF4-FFF2-40B4-BE49-F238E27FC236}">
                    <a16:creationId xmlns:a16="http://schemas.microsoft.com/office/drawing/2014/main" id="{A669E16F-A7EC-4002-83FB-046F4912B7D8}"/>
                  </a:ext>
                </a:extLst>
              </p:cNvPr>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3;p49">
                <a:extLst>
                  <a:ext uri="{FF2B5EF4-FFF2-40B4-BE49-F238E27FC236}">
                    <a16:creationId xmlns:a16="http://schemas.microsoft.com/office/drawing/2014/main" id="{2D0183D0-E468-44CD-95D8-CA34E3FBC3CC}"/>
                  </a:ext>
                </a:extLst>
              </p:cNvPr>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4;p49">
                <a:extLst>
                  <a:ext uri="{FF2B5EF4-FFF2-40B4-BE49-F238E27FC236}">
                    <a16:creationId xmlns:a16="http://schemas.microsoft.com/office/drawing/2014/main" id="{63BD9839-AD8F-4001-A9FD-974DBECF6CA8}"/>
                  </a:ext>
                </a:extLst>
              </p:cNvPr>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5;p49">
                <a:extLst>
                  <a:ext uri="{FF2B5EF4-FFF2-40B4-BE49-F238E27FC236}">
                    <a16:creationId xmlns:a16="http://schemas.microsoft.com/office/drawing/2014/main" id="{FEBCBCA6-5D77-4BAA-B1C1-BE66D9BF5E02}"/>
                  </a:ext>
                </a:extLst>
              </p:cNvPr>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6;p49">
                <a:extLst>
                  <a:ext uri="{FF2B5EF4-FFF2-40B4-BE49-F238E27FC236}">
                    <a16:creationId xmlns:a16="http://schemas.microsoft.com/office/drawing/2014/main" id="{5D714F7F-6759-4FC6-B14A-95BBB8DB3D40}"/>
                  </a:ext>
                </a:extLst>
              </p:cNvPr>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757;p49">
              <a:extLst>
                <a:ext uri="{FF2B5EF4-FFF2-40B4-BE49-F238E27FC236}">
                  <a16:creationId xmlns:a16="http://schemas.microsoft.com/office/drawing/2014/main" id="{396BD4EE-A40A-46F8-8C00-DA466357D2FC}"/>
                </a:ext>
              </a:extLst>
            </p:cNvPr>
            <p:cNvGrpSpPr/>
            <p:nvPr/>
          </p:nvGrpSpPr>
          <p:grpSpPr>
            <a:xfrm>
              <a:off x="8180720" y="3470694"/>
              <a:ext cx="250188" cy="249440"/>
              <a:chOff x="9081690" y="-154544"/>
              <a:chExt cx="559955" cy="558280"/>
            </a:xfrm>
          </p:grpSpPr>
          <p:sp>
            <p:nvSpPr>
              <p:cNvPr id="36" name="Google Shape;1758;p49">
                <a:extLst>
                  <a:ext uri="{FF2B5EF4-FFF2-40B4-BE49-F238E27FC236}">
                    <a16:creationId xmlns:a16="http://schemas.microsoft.com/office/drawing/2014/main" id="{230892E6-5BA2-4ADD-B5EC-F82638FBFEAD}"/>
                  </a:ext>
                </a:extLst>
              </p:cNvPr>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9;p49">
                <a:extLst>
                  <a:ext uri="{FF2B5EF4-FFF2-40B4-BE49-F238E27FC236}">
                    <a16:creationId xmlns:a16="http://schemas.microsoft.com/office/drawing/2014/main" id="{143572F4-5278-4AA9-9AA4-8CC57D4329F8}"/>
                  </a:ext>
                </a:extLst>
              </p:cNvPr>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60;p49">
                <a:extLst>
                  <a:ext uri="{FF2B5EF4-FFF2-40B4-BE49-F238E27FC236}">
                    <a16:creationId xmlns:a16="http://schemas.microsoft.com/office/drawing/2014/main" id="{055B317E-012E-481E-8E6D-057007E05721}"/>
                  </a:ext>
                </a:extLst>
              </p:cNvPr>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61;p49">
                <a:extLst>
                  <a:ext uri="{FF2B5EF4-FFF2-40B4-BE49-F238E27FC236}">
                    <a16:creationId xmlns:a16="http://schemas.microsoft.com/office/drawing/2014/main" id="{BEBDFAC6-4546-4044-BDFE-51F4B941C30C}"/>
                  </a:ext>
                </a:extLst>
              </p:cNvPr>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62;p49">
                <a:extLst>
                  <a:ext uri="{FF2B5EF4-FFF2-40B4-BE49-F238E27FC236}">
                    <a16:creationId xmlns:a16="http://schemas.microsoft.com/office/drawing/2014/main" id="{527458E4-58BC-47DA-8329-8121AD972A36}"/>
                  </a:ext>
                </a:extLst>
              </p:cNvPr>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63;p49">
                <a:extLst>
                  <a:ext uri="{FF2B5EF4-FFF2-40B4-BE49-F238E27FC236}">
                    <a16:creationId xmlns:a16="http://schemas.microsoft.com/office/drawing/2014/main" id="{AB1E55CF-8339-41FA-B307-A5574257760A}"/>
                  </a:ext>
                </a:extLst>
              </p:cNvPr>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64;p49">
                <a:extLst>
                  <a:ext uri="{FF2B5EF4-FFF2-40B4-BE49-F238E27FC236}">
                    <a16:creationId xmlns:a16="http://schemas.microsoft.com/office/drawing/2014/main" id="{455B8856-A780-4677-B492-99288BA978A4}"/>
                  </a:ext>
                </a:extLst>
              </p:cNvPr>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765;p49">
              <a:extLst>
                <a:ext uri="{FF2B5EF4-FFF2-40B4-BE49-F238E27FC236}">
                  <a16:creationId xmlns:a16="http://schemas.microsoft.com/office/drawing/2014/main" id="{1015694C-1159-4410-8981-C71476B67867}"/>
                </a:ext>
              </a:extLst>
            </p:cNvPr>
            <p:cNvGrpSpPr/>
            <p:nvPr/>
          </p:nvGrpSpPr>
          <p:grpSpPr>
            <a:xfrm>
              <a:off x="5768926" y="3955068"/>
              <a:ext cx="364500" cy="365248"/>
              <a:chOff x="6877026" y="-284106"/>
              <a:chExt cx="815802" cy="817476"/>
            </a:xfrm>
          </p:grpSpPr>
          <p:sp>
            <p:nvSpPr>
              <p:cNvPr id="34" name="Google Shape;1766;p49">
                <a:extLst>
                  <a:ext uri="{FF2B5EF4-FFF2-40B4-BE49-F238E27FC236}">
                    <a16:creationId xmlns:a16="http://schemas.microsoft.com/office/drawing/2014/main" id="{50A07AC0-73B4-41ED-BD2F-F8B43FEFEF4F}"/>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67;p49">
                <a:extLst>
                  <a:ext uri="{FF2B5EF4-FFF2-40B4-BE49-F238E27FC236}">
                    <a16:creationId xmlns:a16="http://schemas.microsoft.com/office/drawing/2014/main" id="{D0151C8A-F49F-4110-BFE5-D8AFC5D8EEEC}"/>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rot="14686607">
            <a:off x="7105949" y="130427"/>
            <a:ext cx="890914"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9"/>
          <p:cNvGrpSpPr/>
          <p:nvPr/>
        </p:nvGrpSpPr>
        <p:grpSpPr>
          <a:xfrm>
            <a:off x="6668818" y="4625119"/>
            <a:ext cx="2400000" cy="517118"/>
            <a:chOff x="-3987275" y="2957386"/>
            <a:chExt cx="6964598" cy="1500632"/>
          </a:xfrm>
        </p:grpSpPr>
        <p:sp>
          <p:nvSpPr>
            <p:cNvPr id="1492" name="Google Shape;1492;p39"/>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9"/>
          <p:cNvGrpSpPr/>
          <p:nvPr/>
        </p:nvGrpSpPr>
        <p:grpSpPr>
          <a:xfrm>
            <a:off x="7491628" y="3124551"/>
            <a:ext cx="754380" cy="1592603"/>
            <a:chOff x="-2343650" y="-1355100"/>
            <a:chExt cx="1827472" cy="3858050"/>
          </a:xfrm>
        </p:grpSpPr>
        <p:sp>
          <p:nvSpPr>
            <p:cNvPr id="1500" name="Google Shape;1500;p39"/>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9"/>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9"/>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705035" y="4235393"/>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02C5651F-79D8-EC5B-9ED5-E1FFA48D8AD5}"/>
              </a:ext>
            </a:extLst>
          </p:cNvPr>
          <p:cNvSpPr txBox="1">
            <a:spLocks/>
          </p:cNvSpPr>
          <p:nvPr/>
        </p:nvSpPr>
        <p:spPr>
          <a:xfrm>
            <a:off x="466588" y="747059"/>
            <a:ext cx="7328063" cy="38140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171450" indent="-171450">
              <a:buSzPct val="100000"/>
              <a:buFont typeface="Arial" panose="020B0604020202020204" pitchFamily="34" charset="0"/>
              <a:buChar char="•"/>
            </a:pPr>
            <a:r>
              <a:rPr lang="en-US" sz="1100" dirty="0">
                <a:solidFill>
                  <a:schemeClr val="bg1"/>
                </a:solidFill>
                <a:cs typeface="Arial"/>
                <a:sym typeface="Arial"/>
              </a:rPr>
              <a:t>Data Cleaning: </a:t>
            </a:r>
            <a:r>
              <a:rPr lang="en-US" sz="1100" b="0" dirty="0">
                <a:solidFill>
                  <a:schemeClr val="bg1"/>
                </a:solidFill>
                <a:cs typeface="Arial"/>
                <a:sym typeface="Arial"/>
              </a:rPr>
              <a:t>is the process of identifying and correcting errors, inconsistencies, or inaccuracies in a dataset to ensure its quality and integrity. It involves preparing the data for analysis by addressing issues such as missing values, duplicates, and outliers. The goal is to ensure that the data is accurate, consistent, and formatted correctly for further analysis or modeling.</a:t>
            </a:r>
          </a:p>
          <a:p>
            <a:pPr>
              <a:buSzPct val="100000"/>
            </a:pPr>
            <a:endParaRPr lang="en-US" sz="1100" b="0" dirty="0">
              <a:solidFill>
                <a:schemeClr val="bg1"/>
              </a:solidFill>
              <a:cs typeface="Arial"/>
              <a:sym typeface="Arial"/>
            </a:endParaRPr>
          </a:p>
          <a:p>
            <a:pPr marL="171450" indent="-171450">
              <a:buSzPct val="100000"/>
              <a:buFont typeface="Arial" panose="020B0604020202020204" pitchFamily="34" charset="0"/>
              <a:buChar char="•"/>
            </a:pPr>
            <a:r>
              <a:rPr lang="en-US" sz="1100" dirty="0">
                <a:solidFill>
                  <a:schemeClr val="bg1"/>
                </a:solidFill>
                <a:cs typeface="Arial"/>
                <a:sym typeface="Arial"/>
              </a:rPr>
              <a:t>There is a  lot of data cleaning techniques</a:t>
            </a:r>
            <a:r>
              <a:rPr lang="en-US" sz="1600" dirty="0">
                <a:solidFill>
                  <a:schemeClr val="bg1"/>
                </a:solidFill>
              </a:rPr>
              <a:t>:</a:t>
            </a:r>
          </a:p>
          <a:p>
            <a:pPr marL="514350" indent="-514350">
              <a:buSzPct val="100000"/>
              <a:buFont typeface="+mj-lt"/>
              <a:buAutoNum type="arabicPeriod"/>
            </a:pPr>
            <a:r>
              <a:rPr lang="en-US" sz="1100" b="0" dirty="0">
                <a:solidFill>
                  <a:schemeClr val="lt1"/>
                </a:solidFill>
                <a:cs typeface="Arial"/>
                <a:sym typeface="Arial"/>
              </a:rPr>
              <a:t>Remove Missing Data</a:t>
            </a:r>
          </a:p>
          <a:p>
            <a:pPr marL="514350" indent="-514350">
              <a:buSzPct val="100000"/>
              <a:buFont typeface="+mj-lt"/>
              <a:buAutoNum type="arabicPeriod"/>
            </a:pPr>
            <a:r>
              <a:rPr lang="en-US" sz="1100" b="0" dirty="0">
                <a:solidFill>
                  <a:schemeClr val="lt1"/>
                </a:solidFill>
                <a:cs typeface="Arial"/>
                <a:sym typeface="Arial"/>
              </a:rPr>
              <a:t>Replace Missing Data</a:t>
            </a:r>
          </a:p>
          <a:p>
            <a:pPr marL="514350" indent="-514350">
              <a:buSzPct val="100000"/>
              <a:buFont typeface="+mj-lt"/>
              <a:buAutoNum type="arabicPeriod"/>
            </a:pPr>
            <a:r>
              <a:rPr lang="en-US" sz="1100" b="0" dirty="0">
                <a:solidFill>
                  <a:schemeClr val="lt1"/>
                </a:solidFill>
                <a:cs typeface="Arial"/>
                <a:sym typeface="Arial"/>
              </a:rPr>
              <a:t>Imputation: use Predictive  imputation algorithms or Fill missing values with the avg (Most Frequent Value)</a:t>
            </a:r>
          </a:p>
          <a:p>
            <a:pPr marL="514350" indent="-514350">
              <a:buSzPct val="100000"/>
              <a:buFont typeface="+mj-lt"/>
              <a:buAutoNum type="arabicPeriod"/>
            </a:pPr>
            <a:r>
              <a:rPr lang="en-US" sz="1100" b="0" dirty="0">
                <a:solidFill>
                  <a:schemeClr val="lt1"/>
                </a:solidFill>
                <a:cs typeface="Arial"/>
                <a:sym typeface="Arial"/>
              </a:rPr>
              <a:t>Leave as Missing: Some algorithms (e.g., tree-based methods) can handle missing values natively without imputation.</a:t>
            </a:r>
          </a:p>
          <a:p>
            <a:pPr marL="514350" indent="-514350">
              <a:buSzPct val="100000"/>
              <a:buFont typeface="+mj-lt"/>
              <a:buAutoNum type="arabicPeriod"/>
            </a:pPr>
            <a:endParaRPr lang="en-US" sz="1600" dirty="0">
              <a:solidFill>
                <a:schemeClr val="bg1"/>
              </a:solidFill>
            </a:endParaRPr>
          </a:p>
          <a:p>
            <a:pPr>
              <a:buSzPct val="100000"/>
            </a:pPr>
            <a:r>
              <a:rPr lang="en-US" sz="1600" i="1" dirty="0">
                <a:solidFill>
                  <a:schemeClr val="bg1"/>
                </a:solidFill>
              </a:rPr>
              <a:t>Note: Avoid imputing missing values blindly, as this can introduce bias.</a:t>
            </a:r>
          </a:p>
          <a:p>
            <a:pPr marL="514350" indent="-514350">
              <a:buSzPct val="100000"/>
              <a:buFont typeface="+mj-lt"/>
              <a:buAutoNum type="arabicPeriod"/>
            </a:pPr>
            <a:endParaRPr lang="en-US" sz="1600" dirty="0">
              <a:solidFill>
                <a:schemeClr val="bg1"/>
              </a:solidFill>
            </a:endParaRPr>
          </a:p>
          <a:p>
            <a:pPr marL="514350" indent="-514350">
              <a:buSzPct val="100000"/>
              <a:buFont typeface="+mj-lt"/>
              <a:buAutoNum type="arabicPeriod"/>
            </a:pPr>
            <a:endParaRPr lang="en-US" sz="1600" dirty="0">
              <a:solidFill>
                <a:schemeClr val="bg1"/>
              </a:solidFill>
            </a:endParaRPr>
          </a:p>
          <a:p>
            <a:pPr marL="514350" indent="-514350">
              <a:buSzPct val="100000"/>
              <a:buFont typeface="+mj-lt"/>
              <a:buAutoNum type="arabicPeriod"/>
            </a:pPr>
            <a:endParaRPr lang="en-US" sz="1600" dirty="0">
              <a:solidFill>
                <a:schemeClr val="bg1"/>
              </a:solidFill>
            </a:endParaRPr>
          </a:p>
          <a:p>
            <a:pPr marL="514350" lvl="1" indent="-514350">
              <a:buSzPct val="100000"/>
              <a:buFont typeface="+mj-lt"/>
              <a:buAutoNum type="arabicPeriod"/>
            </a:pPr>
            <a:endParaRPr lang="en-US" sz="1600" dirty="0">
              <a:solidFill>
                <a:schemeClr val="bg1"/>
              </a:solidFill>
            </a:endParaRPr>
          </a:p>
        </p:txBody>
      </p:sp>
      <p:sp>
        <p:nvSpPr>
          <p:cNvPr id="57" name="Google Shape;1569;p41">
            <a:extLst>
              <a:ext uri="{FF2B5EF4-FFF2-40B4-BE49-F238E27FC236}">
                <a16:creationId xmlns:a16="http://schemas.microsoft.com/office/drawing/2014/main" id="{2FA87B8B-D780-417A-A33E-66B83B78E658}"/>
              </a:ext>
            </a:extLst>
          </p:cNvPr>
          <p:cNvSpPr txBox="1">
            <a:spLocks/>
          </p:cNvSpPr>
          <p:nvPr/>
        </p:nvSpPr>
        <p:spPr>
          <a:xfrm>
            <a:off x="274320" y="179700"/>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2. Data  Cleaning Techniques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5" name="Picture 4">
            <a:extLst>
              <a:ext uri="{FF2B5EF4-FFF2-40B4-BE49-F238E27FC236}">
                <a16:creationId xmlns:a16="http://schemas.microsoft.com/office/drawing/2014/main" id="{C456A1FE-F871-E393-97D0-947217BA6963}"/>
              </a:ext>
            </a:extLst>
          </p:cNvPr>
          <p:cNvPicPr>
            <a:picLocks noChangeAspect="1"/>
          </p:cNvPicPr>
          <p:nvPr/>
        </p:nvPicPr>
        <p:blipFill>
          <a:blip r:embed="rId3"/>
          <a:stretch>
            <a:fillRect/>
          </a:stretch>
        </p:blipFill>
        <p:spPr>
          <a:xfrm>
            <a:off x="1932245" y="1517226"/>
            <a:ext cx="4950799" cy="2441381"/>
          </a:xfrm>
          <a:prstGeom prst="rect">
            <a:avLst/>
          </a:prstGeom>
        </p:spPr>
      </p:pic>
      <p:sp>
        <p:nvSpPr>
          <p:cNvPr id="6" name="Google Shape;1706;p49">
            <a:extLst>
              <a:ext uri="{FF2B5EF4-FFF2-40B4-BE49-F238E27FC236}">
                <a16:creationId xmlns:a16="http://schemas.microsoft.com/office/drawing/2014/main" id="{50D53C35-012B-4138-8DE1-30B20A493621}"/>
              </a:ext>
            </a:extLst>
          </p:cNvPr>
          <p:cNvSpPr txBox="1">
            <a:spLocks noGrp="1"/>
          </p:cNvSpPr>
          <p:nvPr>
            <p:ph type="title"/>
          </p:nvPr>
        </p:nvSpPr>
        <p:spPr>
          <a:xfrm>
            <a:off x="1263022" y="521547"/>
            <a:ext cx="6289244" cy="4876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 Data Cleaning Techniques 📊</a:t>
            </a:r>
            <a:endParaRPr sz="1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5">
          <a:extLst>
            <a:ext uri="{FF2B5EF4-FFF2-40B4-BE49-F238E27FC236}">
              <a16:creationId xmlns:a16="http://schemas.microsoft.com/office/drawing/2014/main" id="{B406BB08-6E70-33FF-1C78-8343F1B91ACD}"/>
            </a:ext>
          </a:extLst>
        </p:cNvPr>
        <p:cNvGrpSpPr/>
        <p:nvPr/>
      </p:nvGrpSpPr>
      <p:grpSpPr>
        <a:xfrm>
          <a:off x="0" y="0"/>
          <a:ext cx="0" cy="0"/>
          <a:chOff x="0" y="0"/>
          <a:chExt cx="0" cy="0"/>
        </a:xfrm>
      </p:grpSpPr>
      <p:grpSp>
        <p:nvGrpSpPr>
          <p:cNvPr id="1488" name="Google Shape;1488;p39">
            <a:extLst>
              <a:ext uri="{FF2B5EF4-FFF2-40B4-BE49-F238E27FC236}">
                <a16:creationId xmlns:a16="http://schemas.microsoft.com/office/drawing/2014/main" id="{B4DF5A4C-3563-1E92-79AA-526F96D8A3E5}"/>
              </a:ext>
            </a:extLst>
          </p:cNvPr>
          <p:cNvGrpSpPr/>
          <p:nvPr/>
        </p:nvGrpSpPr>
        <p:grpSpPr>
          <a:xfrm>
            <a:off x="7713890" y="377262"/>
            <a:ext cx="890914" cy="656393"/>
            <a:chOff x="615049" y="-2153927"/>
            <a:chExt cx="1417751" cy="1044546"/>
          </a:xfrm>
        </p:grpSpPr>
        <p:sp>
          <p:nvSpPr>
            <p:cNvPr id="1489" name="Google Shape;1489;p39">
              <a:extLst>
                <a:ext uri="{FF2B5EF4-FFF2-40B4-BE49-F238E27FC236}">
                  <a16:creationId xmlns:a16="http://schemas.microsoft.com/office/drawing/2014/main" id="{9588704B-0680-C41F-079C-8B2D97723446}"/>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a:extLst>
                <a:ext uri="{FF2B5EF4-FFF2-40B4-BE49-F238E27FC236}">
                  <a16:creationId xmlns:a16="http://schemas.microsoft.com/office/drawing/2014/main" id="{B1B4483C-471D-D5B6-63A0-CA4030E21032}"/>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9">
            <a:extLst>
              <a:ext uri="{FF2B5EF4-FFF2-40B4-BE49-F238E27FC236}">
                <a16:creationId xmlns:a16="http://schemas.microsoft.com/office/drawing/2014/main" id="{16507DF7-A179-27B4-E556-0DA1688278B4}"/>
              </a:ext>
            </a:extLst>
          </p:cNvPr>
          <p:cNvGrpSpPr/>
          <p:nvPr/>
        </p:nvGrpSpPr>
        <p:grpSpPr>
          <a:xfrm>
            <a:off x="8120351" y="1033652"/>
            <a:ext cx="620829" cy="656401"/>
            <a:chOff x="5199550" y="837750"/>
            <a:chExt cx="292775" cy="309550"/>
          </a:xfrm>
        </p:grpSpPr>
        <p:sp>
          <p:nvSpPr>
            <p:cNvPr id="1526" name="Google Shape;1526;p39">
              <a:extLst>
                <a:ext uri="{FF2B5EF4-FFF2-40B4-BE49-F238E27FC236}">
                  <a16:creationId xmlns:a16="http://schemas.microsoft.com/office/drawing/2014/main" id="{E7CC39B0-3687-BABB-E8C2-DAB171FCC641}"/>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a:extLst>
                <a:ext uri="{FF2B5EF4-FFF2-40B4-BE49-F238E27FC236}">
                  <a16:creationId xmlns:a16="http://schemas.microsoft.com/office/drawing/2014/main" id="{534504E6-316B-601A-ACFE-0BC6B04F2D09}"/>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a:extLst>
                <a:ext uri="{FF2B5EF4-FFF2-40B4-BE49-F238E27FC236}">
                  <a16:creationId xmlns:a16="http://schemas.microsoft.com/office/drawing/2014/main" id="{7BF76559-4BC1-3D2C-D2FE-DDF4DE2F384B}"/>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a:extLst>
                <a:ext uri="{FF2B5EF4-FFF2-40B4-BE49-F238E27FC236}">
                  <a16:creationId xmlns:a16="http://schemas.microsoft.com/office/drawing/2014/main" id="{F416D193-EED6-BA54-766F-E217E6190B51}"/>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a:extLst>
                <a:ext uri="{FF2B5EF4-FFF2-40B4-BE49-F238E27FC236}">
                  <a16:creationId xmlns:a16="http://schemas.microsoft.com/office/drawing/2014/main" id="{77FA3709-25A8-B2B4-A970-10E65FD9EEAE}"/>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a:extLst>
                <a:ext uri="{FF2B5EF4-FFF2-40B4-BE49-F238E27FC236}">
                  <a16:creationId xmlns:a16="http://schemas.microsoft.com/office/drawing/2014/main" id="{CCD72F45-921B-EA93-2542-859D2D2B634D}"/>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a:extLst>
                <a:ext uri="{FF2B5EF4-FFF2-40B4-BE49-F238E27FC236}">
                  <a16:creationId xmlns:a16="http://schemas.microsoft.com/office/drawing/2014/main" id="{64ED504D-015B-1608-7FFC-15AE79BDB15D}"/>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9F71C176-D9BD-6465-51A5-7BA7D4F1E507}"/>
              </a:ext>
            </a:extLst>
          </p:cNvPr>
          <p:cNvSpPr txBox="1">
            <a:spLocks/>
          </p:cNvSpPr>
          <p:nvPr/>
        </p:nvSpPr>
        <p:spPr>
          <a:xfrm>
            <a:off x="1088745" y="1713431"/>
            <a:ext cx="6939695" cy="16611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endParaRPr lang="en-US" sz="1000" b="0" dirty="0">
              <a:solidFill>
                <a:schemeClr val="bg1"/>
              </a:solidFill>
              <a:cs typeface="Arial"/>
            </a:endParaRPr>
          </a:p>
          <a:p>
            <a:pPr>
              <a:buSzPct val="100000"/>
            </a:pPr>
            <a:r>
              <a:rPr lang="en-US" sz="1000" b="0" dirty="0">
                <a:solidFill>
                  <a:schemeClr val="bg1"/>
                </a:solidFill>
                <a:cs typeface="Arial"/>
              </a:rPr>
              <a:t>1. </a:t>
            </a:r>
            <a:r>
              <a:rPr lang="en-US" sz="1000" dirty="0">
                <a:solidFill>
                  <a:schemeClr val="bg1"/>
                </a:solidFill>
                <a:cs typeface="Arial"/>
              </a:rPr>
              <a:t>Label Encoding </a:t>
            </a:r>
            <a:r>
              <a:rPr lang="en-US" sz="1000" b="0" dirty="0">
                <a:solidFill>
                  <a:schemeClr val="bg1"/>
                </a:solidFill>
                <a:cs typeface="Arial"/>
              </a:rPr>
              <a:t>: Assigns a unique integer to each category. </a:t>
            </a:r>
          </a:p>
          <a:p>
            <a:pPr>
              <a:buSzPct val="100000"/>
            </a:pPr>
            <a:r>
              <a:rPr lang="en-US" sz="1000" b="0" dirty="0">
                <a:solidFill>
                  <a:schemeClr val="bg1"/>
                </a:solidFill>
                <a:cs typeface="Arial"/>
              </a:rPr>
              <a:t>	ex: </a:t>
            </a:r>
            <a:r>
              <a:rPr lang="en-US" sz="1000" b="0" dirty="0">
                <a:solidFill>
                  <a:schemeClr val="bg1"/>
                </a:solidFill>
                <a:latin typeface="Consolas" panose="020B0609020204030204" pitchFamily="49" charset="0"/>
                <a:cs typeface="Arial"/>
              </a:rPr>
              <a:t>[</a:t>
            </a:r>
            <a:r>
              <a:rPr lang="en-US" sz="1000" b="0" dirty="0">
                <a:latin typeface="Consolas" panose="020B0609020204030204" pitchFamily="49" charset="0"/>
                <a:cs typeface="Arial"/>
              </a:rPr>
              <a:t>'Red'</a:t>
            </a:r>
            <a:r>
              <a:rPr lang="en-US" sz="1000" b="0" dirty="0">
                <a:solidFill>
                  <a:schemeClr val="bg1"/>
                </a:solidFill>
                <a:latin typeface="Consolas" panose="020B0609020204030204" pitchFamily="49" charset="0"/>
                <a:cs typeface="Arial"/>
              </a:rPr>
              <a:t>, </a:t>
            </a:r>
            <a:r>
              <a:rPr lang="en-US" sz="1000" b="0" dirty="0">
                <a:solidFill>
                  <a:schemeClr val="accent1"/>
                </a:solidFill>
                <a:latin typeface="Consolas" panose="020B0609020204030204" pitchFamily="49" charset="0"/>
                <a:cs typeface="Arial"/>
              </a:rPr>
              <a:t>'Green'</a:t>
            </a:r>
            <a:r>
              <a:rPr lang="en-US" sz="1000" b="0" dirty="0">
                <a:solidFill>
                  <a:schemeClr val="bg1"/>
                </a:solidFill>
                <a:latin typeface="Consolas" panose="020B0609020204030204" pitchFamily="49" charset="0"/>
                <a:cs typeface="Arial"/>
              </a:rPr>
              <a:t>, </a:t>
            </a:r>
            <a:r>
              <a:rPr lang="en-US" sz="1000" b="0" dirty="0">
                <a:solidFill>
                  <a:schemeClr val="tx2"/>
                </a:solidFill>
                <a:latin typeface="Consolas" panose="020B0609020204030204" pitchFamily="49" charset="0"/>
                <a:cs typeface="Arial"/>
              </a:rPr>
              <a:t>'Blue'</a:t>
            </a:r>
            <a:r>
              <a:rPr lang="en-US" sz="1000" b="0" dirty="0">
                <a:solidFill>
                  <a:schemeClr val="bg1"/>
                </a:solidFill>
                <a:latin typeface="Consolas" panose="020B0609020204030204" pitchFamily="49" charset="0"/>
                <a:cs typeface="Arial"/>
              </a:rPr>
              <a:t>] → </a:t>
            </a:r>
            <a:r>
              <a:rPr lang="en-US" sz="1000" b="0" dirty="0">
                <a:latin typeface="Consolas" panose="020B0609020204030204" pitchFamily="49" charset="0"/>
                <a:cs typeface="Arial"/>
              </a:rPr>
              <a:t>[0, </a:t>
            </a:r>
            <a:r>
              <a:rPr lang="en-US" sz="1000" b="0" dirty="0">
                <a:solidFill>
                  <a:schemeClr val="accent1"/>
                </a:solidFill>
                <a:latin typeface="Consolas" panose="020B0609020204030204" pitchFamily="49" charset="0"/>
                <a:cs typeface="Arial"/>
              </a:rPr>
              <a:t>1, </a:t>
            </a:r>
            <a:r>
              <a:rPr lang="en-US" sz="1000" b="0" dirty="0">
                <a:solidFill>
                  <a:schemeClr val="tx2"/>
                </a:solidFill>
                <a:latin typeface="Consolas" panose="020B0609020204030204" pitchFamily="49" charset="0"/>
                <a:cs typeface="Arial"/>
              </a:rPr>
              <a:t>2</a:t>
            </a:r>
            <a:r>
              <a:rPr lang="en-US" sz="1000" b="0" dirty="0">
                <a:solidFill>
                  <a:schemeClr val="bg1"/>
                </a:solidFill>
                <a:latin typeface="Consolas" panose="020B0609020204030204" pitchFamily="49" charset="0"/>
                <a:cs typeface="Arial"/>
              </a:rPr>
              <a:t>]</a:t>
            </a:r>
          </a:p>
          <a:p>
            <a:pPr>
              <a:buSzPct val="100000"/>
            </a:pPr>
            <a:endParaRPr lang="en-US" sz="1000" b="0" dirty="0">
              <a:solidFill>
                <a:schemeClr val="bg1"/>
              </a:solidFill>
              <a:cs typeface="Arial"/>
            </a:endParaRPr>
          </a:p>
          <a:p>
            <a:pPr>
              <a:buSzPct val="100000"/>
            </a:pPr>
            <a:r>
              <a:rPr lang="en-US" sz="1000" b="0" dirty="0">
                <a:solidFill>
                  <a:schemeClr val="bg1"/>
                </a:solidFill>
                <a:cs typeface="Arial"/>
              </a:rPr>
              <a:t>2. </a:t>
            </a:r>
            <a:r>
              <a:rPr lang="en-US" sz="1000" dirty="0">
                <a:solidFill>
                  <a:schemeClr val="bg1"/>
                </a:solidFill>
                <a:cs typeface="Arial"/>
              </a:rPr>
              <a:t>One-Hot Encoding</a:t>
            </a:r>
            <a:r>
              <a:rPr lang="en-US" sz="1000" b="0" dirty="0">
                <a:solidFill>
                  <a:schemeClr val="bg1"/>
                </a:solidFill>
                <a:cs typeface="Arial"/>
              </a:rPr>
              <a:t>: Creates binary columns for each category and assigns 1 for presence and 0 for absence.</a:t>
            </a:r>
          </a:p>
          <a:p>
            <a:pPr>
              <a:buSzPct val="100000"/>
            </a:pPr>
            <a:r>
              <a:rPr lang="en-US" sz="1000" b="0" dirty="0">
                <a:solidFill>
                  <a:schemeClr val="bg1"/>
                </a:solidFill>
                <a:cs typeface="Arial"/>
              </a:rPr>
              <a:t>	ex: [</a:t>
            </a:r>
            <a:r>
              <a:rPr lang="en-US" sz="1000" b="0" dirty="0">
                <a:cs typeface="Arial"/>
              </a:rPr>
              <a:t>'Red'</a:t>
            </a:r>
            <a:r>
              <a:rPr lang="en-US" sz="1000" b="0" dirty="0">
                <a:solidFill>
                  <a:schemeClr val="bg1"/>
                </a:solidFill>
                <a:cs typeface="Arial"/>
              </a:rPr>
              <a:t>, </a:t>
            </a:r>
            <a:r>
              <a:rPr lang="en-US" sz="1000" b="0" dirty="0">
                <a:solidFill>
                  <a:schemeClr val="accent1"/>
                </a:solidFill>
                <a:cs typeface="Arial"/>
              </a:rPr>
              <a:t>'Green', </a:t>
            </a:r>
            <a:r>
              <a:rPr lang="en-US" sz="1000" b="0" dirty="0">
                <a:solidFill>
                  <a:schemeClr val="tx2"/>
                </a:solidFill>
                <a:cs typeface="Arial"/>
              </a:rPr>
              <a:t>'Blue'</a:t>
            </a:r>
            <a:r>
              <a:rPr lang="en-US" sz="1000" b="0" dirty="0">
                <a:solidFill>
                  <a:schemeClr val="bg1"/>
                </a:solidFill>
                <a:cs typeface="Arial"/>
              </a:rPr>
              <a:t>] → </a:t>
            </a:r>
            <a:r>
              <a:rPr lang="en-US" sz="1000" b="0" dirty="0">
                <a:cs typeface="Arial"/>
              </a:rPr>
              <a:t>[[1, 0, 0], </a:t>
            </a:r>
            <a:r>
              <a:rPr lang="en-US" sz="1000" b="0" dirty="0">
                <a:solidFill>
                  <a:schemeClr val="accent1"/>
                </a:solidFill>
                <a:cs typeface="Arial"/>
              </a:rPr>
              <a:t>[0, 1, 0], </a:t>
            </a:r>
            <a:r>
              <a:rPr lang="en-US" sz="1000" b="0" dirty="0">
                <a:solidFill>
                  <a:schemeClr val="tx2"/>
                </a:solidFill>
                <a:cs typeface="Arial"/>
              </a:rPr>
              <a:t>[0, 0, 1]]</a:t>
            </a:r>
          </a:p>
          <a:p>
            <a:pPr marL="514350" indent="-514350">
              <a:buSzPct val="100000"/>
              <a:buFont typeface="+mj-lt"/>
              <a:buAutoNum type="arabicPeriod"/>
            </a:pPr>
            <a:endParaRPr lang="en-US" sz="1000" b="0" dirty="0">
              <a:solidFill>
                <a:schemeClr val="bg1"/>
              </a:solidFill>
              <a:cs typeface="Arial"/>
            </a:endParaRPr>
          </a:p>
          <a:p>
            <a:pPr>
              <a:buSzPct val="100000"/>
            </a:pPr>
            <a:r>
              <a:rPr lang="en-US" sz="1000" b="0" dirty="0">
                <a:solidFill>
                  <a:schemeClr val="bg1"/>
                </a:solidFill>
                <a:cs typeface="Arial"/>
              </a:rPr>
              <a:t>3. </a:t>
            </a:r>
            <a:r>
              <a:rPr lang="en-US" sz="1000" dirty="0">
                <a:solidFill>
                  <a:schemeClr val="bg1"/>
                </a:solidFill>
                <a:cs typeface="Arial"/>
              </a:rPr>
              <a:t>Binary Encoding</a:t>
            </a:r>
            <a:r>
              <a:rPr lang="en-US" sz="1000" b="0" dirty="0">
                <a:solidFill>
                  <a:schemeClr val="bg1"/>
                </a:solidFill>
                <a:cs typeface="Arial"/>
              </a:rPr>
              <a:t>: Converts categories to binary and assigns unique binary codes</a:t>
            </a:r>
          </a:p>
          <a:p>
            <a:pPr>
              <a:buSzPct val="100000"/>
            </a:pPr>
            <a:r>
              <a:rPr lang="en-US" sz="1000" b="0" dirty="0">
                <a:solidFill>
                  <a:schemeClr val="bg1"/>
                </a:solidFill>
                <a:cs typeface="Arial"/>
              </a:rPr>
              <a:t>	ex: [</a:t>
            </a:r>
            <a:r>
              <a:rPr lang="en-US" sz="1000" b="0" dirty="0">
                <a:cs typeface="Arial"/>
              </a:rPr>
              <a:t>'Red'</a:t>
            </a:r>
            <a:r>
              <a:rPr lang="en-US" sz="1000" b="0" dirty="0">
                <a:solidFill>
                  <a:schemeClr val="bg1"/>
                </a:solidFill>
                <a:cs typeface="Arial"/>
              </a:rPr>
              <a:t>, </a:t>
            </a:r>
            <a:r>
              <a:rPr lang="en-US" sz="1000" b="0" dirty="0">
                <a:solidFill>
                  <a:schemeClr val="accent1"/>
                </a:solidFill>
                <a:cs typeface="Arial"/>
              </a:rPr>
              <a:t>'Green', </a:t>
            </a:r>
            <a:r>
              <a:rPr lang="en-US" sz="1000" b="0" dirty="0">
                <a:solidFill>
                  <a:schemeClr val="tx2"/>
                </a:solidFill>
                <a:cs typeface="Arial"/>
              </a:rPr>
              <a:t>'Blue'</a:t>
            </a:r>
            <a:r>
              <a:rPr lang="en-US" sz="1000" b="0" dirty="0">
                <a:solidFill>
                  <a:schemeClr val="bg1"/>
                </a:solidFill>
                <a:cs typeface="Arial"/>
              </a:rPr>
              <a:t>] → [</a:t>
            </a:r>
            <a:r>
              <a:rPr lang="en-US" sz="1000" b="0" dirty="0">
                <a:cs typeface="Arial"/>
              </a:rPr>
              <a:t>'001'</a:t>
            </a:r>
            <a:r>
              <a:rPr lang="en-US" sz="1000" b="0" dirty="0">
                <a:solidFill>
                  <a:schemeClr val="bg1"/>
                </a:solidFill>
                <a:cs typeface="Arial"/>
              </a:rPr>
              <a:t>, </a:t>
            </a:r>
            <a:r>
              <a:rPr lang="en-US" sz="1000" b="0" dirty="0">
                <a:solidFill>
                  <a:schemeClr val="accent1"/>
                </a:solidFill>
                <a:cs typeface="Arial"/>
              </a:rPr>
              <a:t>'010'</a:t>
            </a:r>
            <a:r>
              <a:rPr lang="en-US" sz="1000" b="0" dirty="0">
                <a:solidFill>
                  <a:schemeClr val="bg1"/>
                </a:solidFill>
                <a:cs typeface="Arial"/>
              </a:rPr>
              <a:t>, </a:t>
            </a:r>
            <a:r>
              <a:rPr lang="en-US" sz="1000" b="0" dirty="0">
                <a:solidFill>
                  <a:schemeClr val="tx2"/>
                </a:solidFill>
                <a:cs typeface="Arial"/>
              </a:rPr>
              <a:t>'011’</a:t>
            </a:r>
            <a:r>
              <a:rPr lang="en-US" sz="1000" b="0" dirty="0">
                <a:solidFill>
                  <a:schemeClr val="bg1"/>
                </a:solidFill>
                <a:cs typeface="Arial"/>
              </a:rPr>
              <a:t>]</a:t>
            </a:r>
          </a:p>
          <a:p>
            <a:pPr marL="514350" indent="-514350">
              <a:buSzPct val="100000"/>
              <a:buFont typeface="+mj-lt"/>
              <a:buAutoNum type="arabicPeriod"/>
            </a:pPr>
            <a:endParaRPr lang="en-US" sz="1000" dirty="0">
              <a:solidFill>
                <a:schemeClr val="bg1"/>
              </a:solidFill>
            </a:endParaRPr>
          </a:p>
          <a:p>
            <a:pPr marL="514350" indent="-514350">
              <a:buSzPct val="100000"/>
              <a:buFont typeface="+mj-lt"/>
              <a:buAutoNum type="arabicPeriod"/>
            </a:pPr>
            <a:endParaRPr lang="en-US" sz="1000" dirty="0">
              <a:solidFill>
                <a:schemeClr val="bg1"/>
              </a:solidFill>
            </a:endParaRPr>
          </a:p>
          <a:p>
            <a:pPr marL="514350" indent="-514350">
              <a:buSzPct val="100000"/>
              <a:buFont typeface="+mj-lt"/>
              <a:buAutoNum type="arabicPeriod"/>
            </a:pPr>
            <a:endParaRPr lang="en-US" sz="1000" dirty="0">
              <a:solidFill>
                <a:schemeClr val="bg1"/>
              </a:solidFill>
            </a:endParaRPr>
          </a:p>
          <a:p>
            <a:pPr marL="514350" lvl="1" indent="-514350">
              <a:buSzPct val="100000"/>
              <a:buFont typeface="+mj-lt"/>
              <a:buAutoNum type="arabicPeriod"/>
            </a:pPr>
            <a:endParaRPr lang="en-US" sz="1000" dirty="0">
              <a:solidFill>
                <a:schemeClr val="bg1"/>
              </a:solidFill>
            </a:endParaRPr>
          </a:p>
        </p:txBody>
      </p:sp>
      <p:sp>
        <p:nvSpPr>
          <p:cNvPr id="3" name="TextBox 2">
            <a:extLst>
              <a:ext uri="{FF2B5EF4-FFF2-40B4-BE49-F238E27FC236}">
                <a16:creationId xmlns:a16="http://schemas.microsoft.com/office/drawing/2014/main" id="{741439A1-B904-4F4E-8BDC-D54AF45BAC2C}"/>
              </a:ext>
            </a:extLst>
          </p:cNvPr>
          <p:cNvSpPr txBox="1"/>
          <p:nvPr/>
        </p:nvSpPr>
        <p:spPr>
          <a:xfrm>
            <a:off x="705034" y="871143"/>
            <a:ext cx="7070549" cy="923330"/>
          </a:xfrm>
          <a:prstGeom prst="rect">
            <a:avLst/>
          </a:prstGeom>
          <a:noFill/>
        </p:spPr>
        <p:txBody>
          <a:bodyPr wrap="square" rtlCol="0">
            <a:spAutoFit/>
          </a:bodyPr>
          <a:lstStyle/>
          <a:p>
            <a:pPr marL="171450" indent="-171450">
              <a:buClr>
                <a:schemeClr val="bg1"/>
              </a:buClr>
              <a:buSzPct val="100000"/>
              <a:buFont typeface="Arial" panose="020B0604020202020204" pitchFamily="34" charset="0"/>
              <a:buChar char="•"/>
            </a:pPr>
            <a:r>
              <a:rPr lang="en-US" sz="1000" b="1" dirty="0">
                <a:solidFill>
                  <a:schemeClr val="bg1"/>
                </a:solidFill>
                <a:latin typeface="DM Sans"/>
                <a:sym typeface="DM Sans"/>
              </a:rPr>
              <a:t>Encoding: is the process of converting categorical variables into numerical formats for use in machine learning models. Different encoding techniques are used depending on the type and distribution of the data.</a:t>
            </a:r>
          </a:p>
          <a:p>
            <a:pPr marL="171450" indent="-171450">
              <a:buClr>
                <a:schemeClr val="bg1"/>
              </a:buClr>
              <a:buSzPct val="100000"/>
              <a:buFont typeface="Arial" panose="020B0604020202020204" pitchFamily="34" charset="0"/>
              <a:buChar char="•"/>
            </a:pPr>
            <a:endParaRPr lang="en-US" sz="1000" b="1" dirty="0">
              <a:solidFill>
                <a:schemeClr val="bg1"/>
              </a:solidFill>
              <a:latin typeface="DM Sans"/>
              <a:sym typeface="DM Sans"/>
            </a:endParaRPr>
          </a:p>
          <a:p>
            <a:pPr marL="171450" indent="-171450">
              <a:buClr>
                <a:schemeClr val="bg1"/>
              </a:buClr>
              <a:buSzPct val="100000"/>
              <a:buFont typeface="Arial" panose="020B0604020202020204" pitchFamily="34" charset="0"/>
              <a:buChar char="•"/>
            </a:pPr>
            <a:r>
              <a:rPr lang="en-US" sz="1000" b="1" dirty="0">
                <a:solidFill>
                  <a:schemeClr val="bg1"/>
                </a:solidFill>
                <a:latin typeface="DM Sans"/>
                <a:sym typeface="DM Sans"/>
              </a:rPr>
              <a:t>Encoding Types:</a:t>
            </a:r>
          </a:p>
          <a:p>
            <a:pPr>
              <a:buClr>
                <a:schemeClr val="bg1"/>
              </a:buClr>
            </a:pPr>
            <a:endParaRPr lang="en-US" dirty="0"/>
          </a:p>
        </p:txBody>
      </p:sp>
      <p:sp>
        <p:nvSpPr>
          <p:cNvPr id="60" name="TextBox 59">
            <a:extLst>
              <a:ext uri="{FF2B5EF4-FFF2-40B4-BE49-F238E27FC236}">
                <a16:creationId xmlns:a16="http://schemas.microsoft.com/office/drawing/2014/main" id="{DF456326-D59C-4CC1-A90B-5D1B89D026F7}"/>
              </a:ext>
            </a:extLst>
          </p:cNvPr>
          <p:cNvSpPr txBox="1"/>
          <p:nvPr/>
        </p:nvSpPr>
        <p:spPr>
          <a:xfrm>
            <a:off x="705035" y="3194056"/>
            <a:ext cx="7415316" cy="861774"/>
          </a:xfrm>
          <a:prstGeom prst="rect">
            <a:avLst/>
          </a:prstGeom>
          <a:noFill/>
        </p:spPr>
        <p:txBody>
          <a:bodyPr wrap="square" rtlCol="0">
            <a:spAutoFit/>
          </a:bodyPr>
          <a:lstStyle/>
          <a:p>
            <a:pPr marL="171450" indent="-171450">
              <a:buClr>
                <a:schemeClr val="bg1"/>
              </a:buClr>
              <a:buSzPct val="100000"/>
              <a:buFont typeface="Arial" panose="020B0604020202020204" pitchFamily="34" charset="0"/>
              <a:buChar char="•"/>
            </a:pPr>
            <a:r>
              <a:rPr lang="en-US" sz="1000" b="1" dirty="0">
                <a:solidFill>
                  <a:schemeClr val="bg1"/>
                </a:solidFill>
                <a:latin typeface="DM Sans"/>
                <a:sym typeface="DM Sans"/>
              </a:rPr>
              <a:t>When To use each one:</a:t>
            </a:r>
          </a:p>
          <a:p>
            <a:pPr marL="171450" indent="-171450">
              <a:buClr>
                <a:schemeClr val="bg1"/>
              </a:buClr>
              <a:buSzPct val="100000"/>
              <a:buFont typeface="Arial" panose="020B0604020202020204" pitchFamily="34" charset="0"/>
              <a:buChar char="•"/>
            </a:pPr>
            <a:endParaRPr lang="en-US" sz="1000" b="1" dirty="0">
              <a:solidFill>
                <a:schemeClr val="bg1"/>
              </a:solidFill>
              <a:latin typeface="DM Sans"/>
              <a:sym typeface="DM Sans"/>
            </a:endParaRPr>
          </a:p>
          <a:p>
            <a:pPr marL="342900" lvl="1" indent="-342900">
              <a:buClr>
                <a:schemeClr val="bg1"/>
              </a:buClr>
              <a:buSzPct val="100000"/>
              <a:buFont typeface="+mj-lt"/>
              <a:buAutoNum type="arabicPeriod"/>
            </a:pPr>
            <a:r>
              <a:rPr lang="en-US" sz="1000" dirty="0">
                <a:solidFill>
                  <a:schemeClr val="bg1"/>
                </a:solidFill>
                <a:latin typeface="DM Sans"/>
                <a:sym typeface="DM Sans"/>
              </a:rPr>
              <a:t>Label Encoding is used when the categorical variables have an inherent order or ranking (e.g., 'low', 'medium', 'high').</a:t>
            </a:r>
          </a:p>
          <a:p>
            <a:pPr marL="342900" lvl="1" indent="-342900">
              <a:buClr>
                <a:schemeClr val="bg1"/>
              </a:buClr>
              <a:buSzPct val="100000"/>
              <a:buFont typeface="+mj-lt"/>
              <a:buAutoNum type="arabicPeriod"/>
            </a:pPr>
            <a:r>
              <a:rPr lang="en-US" sz="1000" dirty="0">
                <a:solidFill>
                  <a:schemeClr val="bg1"/>
                </a:solidFill>
                <a:latin typeface="DM Sans"/>
                <a:sym typeface="DM Sans"/>
              </a:rPr>
              <a:t>One-Hot Encoding is used when the categorical variables are nominal (no inherent order) to avoid assigning arbitrary numerical values (e.g., 'red', 'green', 'blue'). </a:t>
            </a:r>
          </a:p>
        </p:txBody>
      </p:sp>
      <p:sp>
        <p:nvSpPr>
          <p:cNvPr id="63" name="Google Shape;1569;p41">
            <a:extLst>
              <a:ext uri="{FF2B5EF4-FFF2-40B4-BE49-F238E27FC236}">
                <a16:creationId xmlns:a16="http://schemas.microsoft.com/office/drawing/2014/main" id="{DD193167-DBC2-4047-8E19-6E0F22997719}"/>
              </a:ext>
            </a:extLst>
          </p:cNvPr>
          <p:cNvSpPr txBox="1">
            <a:spLocks/>
          </p:cNvSpPr>
          <p:nvPr/>
        </p:nvSpPr>
        <p:spPr>
          <a:xfrm>
            <a:off x="26225" y="211358"/>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3. Encoding</a:t>
            </a:r>
          </a:p>
        </p:txBody>
      </p:sp>
    </p:spTree>
    <p:extLst>
      <p:ext uri="{BB962C8B-B14F-4D97-AF65-F5344CB8AC3E}">
        <p14:creationId xmlns:p14="http://schemas.microsoft.com/office/powerpoint/2010/main" val="690806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6" name="Google Shape;1706;p49">
            <a:extLst>
              <a:ext uri="{FF2B5EF4-FFF2-40B4-BE49-F238E27FC236}">
                <a16:creationId xmlns:a16="http://schemas.microsoft.com/office/drawing/2014/main" id="{50D53C35-012B-4138-8DE1-30B20A493621}"/>
              </a:ext>
            </a:extLst>
          </p:cNvPr>
          <p:cNvSpPr txBox="1">
            <a:spLocks noGrp="1"/>
          </p:cNvSpPr>
          <p:nvPr>
            <p:ph type="title"/>
          </p:nvPr>
        </p:nvSpPr>
        <p:spPr>
          <a:xfrm>
            <a:off x="1378169" y="182880"/>
            <a:ext cx="6289244" cy="487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📊1. Label Encoding 📊</a:t>
            </a:r>
            <a:endParaRPr sz="1800" dirty="0"/>
          </a:p>
        </p:txBody>
      </p:sp>
      <p:pic>
        <p:nvPicPr>
          <p:cNvPr id="4" name="Picture 3">
            <a:extLst>
              <a:ext uri="{FF2B5EF4-FFF2-40B4-BE49-F238E27FC236}">
                <a16:creationId xmlns:a16="http://schemas.microsoft.com/office/drawing/2014/main" id="{13BC0A40-AF59-47D8-A378-46D5BB1A5A05}"/>
              </a:ext>
            </a:extLst>
          </p:cNvPr>
          <p:cNvPicPr>
            <a:picLocks noChangeAspect="1"/>
          </p:cNvPicPr>
          <p:nvPr/>
        </p:nvPicPr>
        <p:blipFill rotWithShape="1">
          <a:blip r:embed="rId3"/>
          <a:srcRect r="-11" b="31420"/>
          <a:stretch/>
        </p:blipFill>
        <p:spPr>
          <a:xfrm>
            <a:off x="485489" y="2024986"/>
            <a:ext cx="3341446" cy="907868"/>
          </a:xfrm>
          <a:prstGeom prst="rect">
            <a:avLst/>
          </a:prstGeom>
        </p:spPr>
      </p:pic>
      <p:pic>
        <p:nvPicPr>
          <p:cNvPr id="7" name="Picture 6">
            <a:extLst>
              <a:ext uri="{FF2B5EF4-FFF2-40B4-BE49-F238E27FC236}">
                <a16:creationId xmlns:a16="http://schemas.microsoft.com/office/drawing/2014/main" id="{71EBDFC0-BDC4-4FED-B0A3-A9D194DA462F}"/>
              </a:ext>
            </a:extLst>
          </p:cNvPr>
          <p:cNvPicPr>
            <a:picLocks noChangeAspect="1"/>
          </p:cNvPicPr>
          <p:nvPr/>
        </p:nvPicPr>
        <p:blipFill>
          <a:blip r:embed="rId4"/>
          <a:stretch>
            <a:fillRect/>
          </a:stretch>
        </p:blipFill>
        <p:spPr>
          <a:xfrm>
            <a:off x="5032586" y="790543"/>
            <a:ext cx="3041689" cy="3226034"/>
          </a:xfrm>
          <a:prstGeom prst="rect">
            <a:avLst/>
          </a:prstGeom>
        </p:spPr>
      </p:pic>
    </p:spTree>
    <p:extLst>
      <p:ext uri="{BB962C8B-B14F-4D97-AF65-F5344CB8AC3E}">
        <p14:creationId xmlns:p14="http://schemas.microsoft.com/office/powerpoint/2010/main" val="1530419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6" name="Google Shape;1706;p49">
            <a:extLst>
              <a:ext uri="{FF2B5EF4-FFF2-40B4-BE49-F238E27FC236}">
                <a16:creationId xmlns:a16="http://schemas.microsoft.com/office/drawing/2014/main" id="{50D53C35-012B-4138-8DE1-30B20A493621}"/>
              </a:ext>
            </a:extLst>
          </p:cNvPr>
          <p:cNvSpPr txBox="1">
            <a:spLocks noGrp="1"/>
          </p:cNvSpPr>
          <p:nvPr>
            <p:ph type="title"/>
          </p:nvPr>
        </p:nvSpPr>
        <p:spPr>
          <a:xfrm>
            <a:off x="1378169" y="182880"/>
            <a:ext cx="6289244" cy="487680"/>
          </a:xfrm>
          <a:prstGeom prst="rect">
            <a:avLst/>
          </a:prstGeom>
          <a:solidFill>
            <a:schemeClr val="tx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📊2. One Hot Encoding 📊</a:t>
            </a:r>
            <a:endParaRPr sz="1800" dirty="0"/>
          </a:p>
        </p:txBody>
      </p:sp>
      <p:pic>
        <p:nvPicPr>
          <p:cNvPr id="18" name="Picture 17">
            <a:extLst>
              <a:ext uri="{FF2B5EF4-FFF2-40B4-BE49-F238E27FC236}">
                <a16:creationId xmlns:a16="http://schemas.microsoft.com/office/drawing/2014/main" id="{87E92907-2351-4EB5-97D4-8867419DF57F}"/>
              </a:ext>
            </a:extLst>
          </p:cNvPr>
          <p:cNvPicPr>
            <a:picLocks noChangeAspect="1"/>
          </p:cNvPicPr>
          <p:nvPr/>
        </p:nvPicPr>
        <p:blipFill>
          <a:blip r:embed="rId3"/>
          <a:stretch>
            <a:fillRect/>
          </a:stretch>
        </p:blipFill>
        <p:spPr>
          <a:xfrm>
            <a:off x="4572000" y="1002453"/>
            <a:ext cx="3715019" cy="2866527"/>
          </a:xfrm>
          <a:prstGeom prst="rect">
            <a:avLst/>
          </a:prstGeom>
        </p:spPr>
      </p:pic>
      <p:cxnSp>
        <p:nvCxnSpPr>
          <p:cNvPr id="20" name="Straight Arrow Connector 19">
            <a:extLst>
              <a:ext uri="{FF2B5EF4-FFF2-40B4-BE49-F238E27FC236}">
                <a16:creationId xmlns:a16="http://schemas.microsoft.com/office/drawing/2014/main" id="{054F3A7C-DCE0-455A-AC94-71F44D90C32D}"/>
              </a:ext>
            </a:extLst>
          </p:cNvPr>
          <p:cNvCxnSpPr/>
          <p:nvPr/>
        </p:nvCxnSpPr>
        <p:spPr>
          <a:xfrm>
            <a:off x="6515842" y="3982720"/>
            <a:ext cx="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DD6541-4289-4A02-AD45-9928EEF256EC}"/>
              </a:ext>
            </a:extLst>
          </p:cNvPr>
          <p:cNvCxnSpPr/>
          <p:nvPr/>
        </p:nvCxnSpPr>
        <p:spPr>
          <a:xfrm>
            <a:off x="1794933" y="3868980"/>
            <a:ext cx="0" cy="430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706;p49">
            <a:extLst>
              <a:ext uri="{FF2B5EF4-FFF2-40B4-BE49-F238E27FC236}">
                <a16:creationId xmlns:a16="http://schemas.microsoft.com/office/drawing/2014/main" id="{9C87E434-02A0-431C-B477-F4DAA4136F0F}"/>
              </a:ext>
            </a:extLst>
          </p:cNvPr>
          <p:cNvSpPr txBox="1">
            <a:spLocks/>
          </p:cNvSpPr>
          <p:nvPr/>
        </p:nvSpPr>
        <p:spPr>
          <a:xfrm>
            <a:off x="665197" y="4393519"/>
            <a:ext cx="2418284" cy="342053"/>
          </a:xfrm>
          <a:prstGeom prst="rect">
            <a:avLst/>
          </a:prstGeom>
          <a:solidFill>
            <a:schemeClr val="tx2">
              <a:alpha val="50000"/>
            </a:schemeClr>
          </a:solidFill>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ctr"/>
            <a:r>
              <a:rPr lang="en-US" sz="1200" dirty="0"/>
              <a:t>Using pandas  get  dummies</a:t>
            </a:r>
          </a:p>
        </p:txBody>
      </p:sp>
      <p:sp>
        <p:nvSpPr>
          <p:cNvPr id="24" name="Google Shape;1706;p49">
            <a:extLst>
              <a:ext uri="{FF2B5EF4-FFF2-40B4-BE49-F238E27FC236}">
                <a16:creationId xmlns:a16="http://schemas.microsoft.com/office/drawing/2014/main" id="{1E97F89F-3A2B-458A-96F5-6CB4DEAA5273}"/>
              </a:ext>
            </a:extLst>
          </p:cNvPr>
          <p:cNvSpPr txBox="1">
            <a:spLocks/>
          </p:cNvSpPr>
          <p:nvPr/>
        </p:nvSpPr>
        <p:spPr>
          <a:xfrm>
            <a:off x="5147527" y="4555353"/>
            <a:ext cx="2736629" cy="342053"/>
          </a:xfrm>
          <a:prstGeom prst="rect">
            <a:avLst/>
          </a:prstGeom>
          <a:solidFill>
            <a:schemeClr val="tx2">
              <a:alpha val="50000"/>
            </a:schemeClr>
          </a:solidFill>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ctr"/>
            <a:r>
              <a:rPr lang="en-US" sz="1200" dirty="0"/>
              <a:t>Using </a:t>
            </a:r>
            <a:r>
              <a:rPr lang="en-US" sz="1200" dirty="0" err="1"/>
              <a:t>sklearn</a:t>
            </a:r>
            <a:r>
              <a:rPr lang="en-US" sz="1200" dirty="0"/>
              <a:t> One Hot Encoding</a:t>
            </a:r>
          </a:p>
        </p:txBody>
      </p:sp>
      <p:pic>
        <p:nvPicPr>
          <p:cNvPr id="26" name="Picture 25">
            <a:extLst>
              <a:ext uri="{FF2B5EF4-FFF2-40B4-BE49-F238E27FC236}">
                <a16:creationId xmlns:a16="http://schemas.microsoft.com/office/drawing/2014/main" id="{6C78FF25-B5D0-47C1-8FA1-4F9FB49292BC}"/>
              </a:ext>
            </a:extLst>
          </p:cNvPr>
          <p:cNvPicPr>
            <a:picLocks noChangeAspect="1"/>
          </p:cNvPicPr>
          <p:nvPr/>
        </p:nvPicPr>
        <p:blipFill>
          <a:blip r:embed="rId4"/>
          <a:stretch>
            <a:fillRect/>
          </a:stretch>
        </p:blipFill>
        <p:spPr>
          <a:xfrm>
            <a:off x="507999" y="749981"/>
            <a:ext cx="2732681" cy="3056632"/>
          </a:xfrm>
          <a:prstGeom prst="rect">
            <a:avLst/>
          </a:prstGeom>
        </p:spPr>
      </p:pic>
    </p:spTree>
    <p:extLst>
      <p:ext uri="{BB962C8B-B14F-4D97-AF65-F5344CB8AC3E}">
        <p14:creationId xmlns:p14="http://schemas.microsoft.com/office/powerpoint/2010/main" val="43540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5">
          <a:extLst>
            <a:ext uri="{FF2B5EF4-FFF2-40B4-BE49-F238E27FC236}">
              <a16:creationId xmlns:a16="http://schemas.microsoft.com/office/drawing/2014/main" id="{8C46EC43-37AE-366C-408D-5C73FDF06589}"/>
            </a:ext>
          </a:extLst>
        </p:cNvPr>
        <p:cNvGrpSpPr/>
        <p:nvPr/>
      </p:nvGrpSpPr>
      <p:grpSpPr>
        <a:xfrm>
          <a:off x="0" y="0"/>
          <a:ext cx="0" cy="0"/>
          <a:chOff x="0" y="0"/>
          <a:chExt cx="0" cy="0"/>
        </a:xfrm>
      </p:grpSpPr>
      <p:grpSp>
        <p:nvGrpSpPr>
          <p:cNvPr id="1488" name="Google Shape;1488;p39">
            <a:extLst>
              <a:ext uri="{FF2B5EF4-FFF2-40B4-BE49-F238E27FC236}">
                <a16:creationId xmlns:a16="http://schemas.microsoft.com/office/drawing/2014/main" id="{14F2A6F0-820F-7C6E-1F6B-A5D73323AC2F}"/>
              </a:ext>
            </a:extLst>
          </p:cNvPr>
          <p:cNvGrpSpPr/>
          <p:nvPr/>
        </p:nvGrpSpPr>
        <p:grpSpPr>
          <a:xfrm rot="14877717">
            <a:off x="6999532" y="207860"/>
            <a:ext cx="890914" cy="656393"/>
            <a:chOff x="615049" y="-2153927"/>
            <a:chExt cx="1417751" cy="1044546"/>
          </a:xfrm>
        </p:grpSpPr>
        <p:sp>
          <p:nvSpPr>
            <p:cNvPr id="1489" name="Google Shape;1489;p39">
              <a:extLst>
                <a:ext uri="{FF2B5EF4-FFF2-40B4-BE49-F238E27FC236}">
                  <a16:creationId xmlns:a16="http://schemas.microsoft.com/office/drawing/2014/main" id="{82C1C177-E6AA-EC84-4670-045C261FD7D5}"/>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a:extLst>
                <a:ext uri="{FF2B5EF4-FFF2-40B4-BE49-F238E27FC236}">
                  <a16:creationId xmlns:a16="http://schemas.microsoft.com/office/drawing/2014/main" id="{F53F765A-0EA7-8FDA-002C-ABD783C41EB1}"/>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3" name="Google Shape;1533;p39">
            <a:extLst>
              <a:ext uri="{FF2B5EF4-FFF2-40B4-BE49-F238E27FC236}">
                <a16:creationId xmlns:a16="http://schemas.microsoft.com/office/drawing/2014/main" id="{3B00CAB3-F39C-20AD-B6EC-B9DED7B81357}"/>
              </a:ext>
            </a:extLst>
          </p:cNvPr>
          <p:cNvGrpSpPr/>
          <p:nvPr/>
        </p:nvGrpSpPr>
        <p:grpSpPr>
          <a:xfrm>
            <a:off x="277163" y="4193273"/>
            <a:ext cx="620829" cy="656401"/>
            <a:chOff x="5199550" y="837750"/>
            <a:chExt cx="292775" cy="309550"/>
          </a:xfrm>
        </p:grpSpPr>
        <p:sp>
          <p:nvSpPr>
            <p:cNvPr id="1534" name="Google Shape;1534;p39">
              <a:extLst>
                <a:ext uri="{FF2B5EF4-FFF2-40B4-BE49-F238E27FC236}">
                  <a16:creationId xmlns:a16="http://schemas.microsoft.com/office/drawing/2014/main" id="{34F877F1-41F9-45DD-E194-2C15D5722DB9}"/>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a:extLst>
                <a:ext uri="{FF2B5EF4-FFF2-40B4-BE49-F238E27FC236}">
                  <a16:creationId xmlns:a16="http://schemas.microsoft.com/office/drawing/2014/main" id="{72256560-E954-0F06-E835-B1652B1FA0FE}"/>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a:extLst>
                <a:ext uri="{FF2B5EF4-FFF2-40B4-BE49-F238E27FC236}">
                  <a16:creationId xmlns:a16="http://schemas.microsoft.com/office/drawing/2014/main" id="{7581119A-725A-45C4-069C-9364815CAC87}"/>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B1E2AAD7-3FCB-BF58-AD9C-CD3A9E711366}"/>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a:extLst>
                <a:ext uri="{FF2B5EF4-FFF2-40B4-BE49-F238E27FC236}">
                  <a16:creationId xmlns:a16="http://schemas.microsoft.com/office/drawing/2014/main" id="{7713C04D-4AF3-1C2E-755B-858CEB5E2331}"/>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a:extLst>
                <a:ext uri="{FF2B5EF4-FFF2-40B4-BE49-F238E27FC236}">
                  <a16:creationId xmlns:a16="http://schemas.microsoft.com/office/drawing/2014/main" id="{8EF77198-6263-95AF-81DF-004F666BB82A}"/>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a:extLst>
                <a:ext uri="{FF2B5EF4-FFF2-40B4-BE49-F238E27FC236}">
                  <a16:creationId xmlns:a16="http://schemas.microsoft.com/office/drawing/2014/main" id="{0C11C550-917D-F536-B9F2-6EF352A20EAD}"/>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9EAC8FA3-355A-9698-1325-6159E2D1B670}"/>
              </a:ext>
            </a:extLst>
          </p:cNvPr>
          <p:cNvSpPr txBox="1">
            <a:spLocks/>
          </p:cNvSpPr>
          <p:nvPr/>
        </p:nvSpPr>
        <p:spPr>
          <a:xfrm>
            <a:off x="625667" y="1639583"/>
            <a:ext cx="7579397" cy="753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514350" indent="-514350">
              <a:buSzPct val="100000"/>
              <a:buFont typeface="Arial" panose="020B0604020202020204" pitchFamily="34" charset="0"/>
              <a:buChar char="•"/>
            </a:pPr>
            <a:endParaRPr lang="en-US" sz="1100" dirty="0">
              <a:solidFill>
                <a:schemeClr val="bg1"/>
              </a:solidFill>
            </a:endParaRPr>
          </a:p>
          <a:p>
            <a:pPr marL="514350" lvl="1" indent="-5143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solidFill>
                  <a:schemeClr val="bg1"/>
                </a:solidFill>
              </a:rPr>
              <a:t>Scaling and normalization: techniques to adjust the range or distribution of numerical data to improve model performance and training stability.</a:t>
            </a:r>
          </a:p>
          <a:p>
            <a:pPr marL="171450" indent="-1714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t>Scaling</a:t>
            </a:r>
            <a:r>
              <a:rPr lang="en-US" sz="1100" dirty="0">
                <a:solidFill>
                  <a:schemeClr val="bg1"/>
                </a:solidFill>
              </a:rPr>
              <a:t> adjusts the range of data to a specific scale (e.g., [0, 1] or standard deviation = 1) without changing the shape of the distribution.</a:t>
            </a:r>
          </a:p>
          <a:p>
            <a:pPr marL="171450" indent="-1714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t>Normalization</a:t>
            </a:r>
            <a:r>
              <a:rPr lang="en-US" sz="1100" dirty="0">
                <a:solidFill>
                  <a:schemeClr val="bg1"/>
                </a:solidFill>
              </a:rPr>
              <a:t> transforms data to make its distribution uniform or to have a specific norm (e.g., Max Norm )</a:t>
            </a:r>
          </a:p>
          <a:p>
            <a:pPr marL="171450" indent="-1714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solidFill>
                  <a:schemeClr val="bg1"/>
                </a:solidFill>
              </a:rPr>
              <a:t>The main goal of scaling is to transform the features into a range that is suitable for machine learning algorithms and also to make the distribution normal.</a:t>
            </a:r>
          </a:p>
          <a:p>
            <a:pPr marL="171450" indent="-171450">
              <a:buSzPct val="100000"/>
              <a:buFont typeface="Arial" panose="020B0604020202020204" pitchFamily="34" charset="0"/>
              <a:buChar char="•"/>
            </a:pPr>
            <a:endParaRPr lang="en-US" sz="1100" dirty="0">
              <a:solidFill>
                <a:schemeClr val="bg1"/>
              </a:solidFill>
            </a:endParaRPr>
          </a:p>
          <a:p>
            <a:pPr marL="171450" indent="-171450">
              <a:buSzPct val="100000"/>
              <a:buFont typeface="Arial" panose="020B0604020202020204" pitchFamily="34" charset="0"/>
              <a:buChar char="•"/>
            </a:pPr>
            <a:r>
              <a:rPr lang="en-US" sz="1100" dirty="0">
                <a:solidFill>
                  <a:schemeClr val="bg1"/>
                </a:solidFill>
              </a:rPr>
              <a:t>Scaling and Normalization Techniques:</a:t>
            </a:r>
          </a:p>
        </p:txBody>
      </p:sp>
      <p:pic>
        <p:nvPicPr>
          <p:cNvPr id="3074" name="Picture 2" descr="Scaling vs Normalization, are they the same? | by Abhinaba Banerjee | Geek  Culture | Medium">
            <a:extLst>
              <a:ext uri="{FF2B5EF4-FFF2-40B4-BE49-F238E27FC236}">
                <a16:creationId xmlns:a16="http://schemas.microsoft.com/office/drawing/2014/main" id="{556A70AB-258E-42BF-9328-53C40BFA2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035" y="3367331"/>
            <a:ext cx="3982145" cy="1368472"/>
          </a:xfrm>
          <a:prstGeom prst="rect">
            <a:avLst/>
          </a:prstGeom>
          <a:noFill/>
          <a:extLst>
            <a:ext uri="{909E8E84-426E-40DD-AFC4-6F175D3DCCD1}">
              <a14:hiddenFill xmlns:a14="http://schemas.microsoft.com/office/drawing/2010/main">
                <a:solidFill>
                  <a:srgbClr val="FFFFFF"/>
                </a:solidFill>
              </a14:hiddenFill>
            </a:ext>
          </a:extLst>
        </p:spPr>
      </p:pic>
      <p:sp>
        <p:nvSpPr>
          <p:cNvPr id="58" name="Google Shape;1569;p41">
            <a:extLst>
              <a:ext uri="{FF2B5EF4-FFF2-40B4-BE49-F238E27FC236}">
                <a16:creationId xmlns:a16="http://schemas.microsoft.com/office/drawing/2014/main" id="{BF480EE6-ABC4-410C-A1B9-43B5C97967FD}"/>
              </a:ext>
            </a:extLst>
          </p:cNvPr>
          <p:cNvSpPr txBox="1">
            <a:spLocks/>
          </p:cNvSpPr>
          <p:nvPr/>
        </p:nvSpPr>
        <p:spPr>
          <a:xfrm>
            <a:off x="1057313" y="3351042"/>
            <a:ext cx="7239031" cy="70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228600" indent="-228600">
              <a:buSzPct val="100000"/>
              <a:buFont typeface="+mj-lt"/>
              <a:buAutoNum type="arabicPeriod"/>
            </a:pPr>
            <a:r>
              <a:rPr lang="en-US" sz="1100" dirty="0">
                <a:solidFill>
                  <a:schemeClr val="accent3"/>
                </a:solidFill>
              </a:rPr>
              <a:t>Min-Max Scaling:</a:t>
            </a:r>
          </a:p>
          <a:p>
            <a:pPr marL="228600" indent="-228600">
              <a:buSzPct val="100000"/>
              <a:buFont typeface="+mj-lt"/>
              <a:buAutoNum type="arabicPeriod"/>
            </a:pPr>
            <a:r>
              <a:rPr lang="en-US" sz="1100" dirty="0">
                <a:solidFill>
                  <a:schemeClr val="accent3"/>
                </a:solidFill>
              </a:rPr>
              <a:t>Standard Scaling (Z-Score Scaling):</a:t>
            </a:r>
          </a:p>
          <a:p>
            <a:pPr marL="228600" indent="-228600">
              <a:buSzPct val="100000"/>
              <a:buFont typeface="+mj-lt"/>
              <a:buAutoNum type="arabicPeriod"/>
            </a:pPr>
            <a:r>
              <a:rPr lang="en-US" sz="1100" dirty="0">
                <a:solidFill>
                  <a:schemeClr val="accent3"/>
                </a:solidFill>
              </a:rPr>
              <a:t>Robust Scaling:</a:t>
            </a:r>
          </a:p>
          <a:p>
            <a:pPr marL="228600" indent="-228600">
              <a:buSzPct val="100000"/>
              <a:buFont typeface="+mj-lt"/>
              <a:buAutoNum type="arabicPeriod"/>
            </a:pPr>
            <a:r>
              <a:rPr lang="en-US" sz="1100" dirty="0">
                <a:solidFill>
                  <a:schemeClr val="accent3"/>
                </a:solidFill>
              </a:rPr>
              <a:t>Max Normalization</a:t>
            </a:r>
          </a:p>
          <a:p>
            <a:pPr>
              <a:buSzPct val="100000"/>
            </a:pPr>
            <a:endParaRPr lang="en-US" sz="1100" dirty="0">
              <a:solidFill>
                <a:schemeClr val="accent3"/>
              </a:solidFill>
            </a:endParaRPr>
          </a:p>
        </p:txBody>
      </p:sp>
      <p:sp>
        <p:nvSpPr>
          <p:cNvPr id="61" name="Google Shape;1569;p41">
            <a:extLst>
              <a:ext uri="{FF2B5EF4-FFF2-40B4-BE49-F238E27FC236}">
                <a16:creationId xmlns:a16="http://schemas.microsoft.com/office/drawing/2014/main" id="{9E228C6F-013D-4AA7-A2EE-74BD86D803F2}"/>
              </a:ext>
            </a:extLst>
          </p:cNvPr>
          <p:cNvSpPr txBox="1">
            <a:spLocks/>
          </p:cNvSpPr>
          <p:nvPr/>
        </p:nvSpPr>
        <p:spPr>
          <a:xfrm>
            <a:off x="26225" y="211358"/>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4. Scaling and Normalization</a:t>
            </a:r>
          </a:p>
        </p:txBody>
      </p:sp>
    </p:spTree>
    <p:extLst>
      <p:ext uri="{BB962C8B-B14F-4D97-AF65-F5344CB8AC3E}">
        <p14:creationId xmlns:p14="http://schemas.microsoft.com/office/powerpoint/2010/main" val="1735096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5">
          <a:extLst>
            <a:ext uri="{FF2B5EF4-FFF2-40B4-BE49-F238E27FC236}">
              <a16:creationId xmlns:a16="http://schemas.microsoft.com/office/drawing/2014/main" id="{2053A481-C331-0BD2-5B23-E4F33D41A19B}"/>
            </a:ext>
          </a:extLst>
        </p:cNvPr>
        <p:cNvGrpSpPr/>
        <p:nvPr/>
      </p:nvGrpSpPr>
      <p:grpSpPr>
        <a:xfrm>
          <a:off x="0" y="0"/>
          <a:ext cx="0" cy="0"/>
          <a:chOff x="0" y="0"/>
          <a:chExt cx="0" cy="0"/>
        </a:xfrm>
      </p:grpSpPr>
      <p:grpSp>
        <p:nvGrpSpPr>
          <p:cNvPr id="1488" name="Google Shape;1488;p39">
            <a:extLst>
              <a:ext uri="{FF2B5EF4-FFF2-40B4-BE49-F238E27FC236}">
                <a16:creationId xmlns:a16="http://schemas.microsoft.com/office/drawing/2014/main" id="{D5D6994C-15DF-9A32-A0AC-F3054235AA9C}"/>
              </a:ext>
            </a:extLst>
          </p:cNvPr>
          <p:cNvGrpSpPr/>
          <p:nvPr/>
        </p:nvGrpSpPr>
        <p:grpSpPr>
          <a:xfrm>
            <a:off x="7713890" y="377262"/>
            <a:ext cx="890914" cy="656393"/>
            <a:chOff x="615049" y="-2153927"/>
            <a:chExt cx="1417751" cy="1044546"/>
          </a:xfrm>
        </p:grpSpPr>
        <p:sp>
          <p:nvSpPr>
            <p:cNvPr id="1489" name="Google Shape;1489;p39">
              <a:extLst>
                <a:ext uri="{FF2B5EF4-FFF2-40B4-BE49-F238E27FC236}">
                  <a16:creationId xmlns:a16="http://schemas.microsoft.com/office/drawing/2014/main" id="{92D11816-226D-9CE6-8F08-7CC7E18A5C24}"/>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a:extLst>
                <a:ext uri="{FF2B5EF4-FFF2-40B4-BE49-F238E27FC236}">
                  <a16:creationId xmlns:a16="http://schemas.microsoft.com/office/drawing/2014/main" id="{36B8FF07-F491-5AC6-820B-93600358EB1C}"/>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9">
            <a:extLst>
              <a:ext uri="{FF2B5EF4-FFF2-40B4-BE49-F238E27FC236}">
                <a16:creationId xmlns:a16="http://schemas.microsoft.com/office/drawing/2014/main" id="{07ED19BB-AAE7-10FD-1438-AF88BD91014B}"/>
              </a:ext>
            </a:extLst>
          </p:cNvPr>
          <p:cNvGrpSpPr/>
          <p:nvPr/>
        </p:nvGrpSpPr>
        <p:grpSpPr>
          <a:xfrm>
            <a:off x="6668818" y="4625119"/>
            <a:ext cx="2400000" cy="517118"/>
            <a:chOff x="-3987275" y="2957386"/>
            <a:chExt cx="6964598" cy="1500632"/>
          </a:xfrm>
        </p:grpSpPr>
        <p:sp>
          <p:nvSpPr>
            <p:cNvPr id="1492" name="Google Shape;1492;p39">
              <a:extLst>
                <a:ext uri="{FF2B5EF4-FFF2-40B4-BE49-F238E27FC236}">
                  <a16:creationId xmlns:a16="http://schemas.microsoft.com/office/drawing/2014/main" id="{480B0B74-43DC-C08A-9C54-C9A44915AB02}"/>
                </a:ext>
              </a:extLst>
            </p:cNvPr>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a:extLst>
                <a:ext uri="{FF2B5EF4-FFF2-40B4-BE49-F238E27FC236}">
                  <a16:creationId xmlns:a16="http://schemas.microsoft.com/office/drawing/2014/main" id="{4C9FC7B2-4B99-1399-1B56-BC17CBBD2AB5}"/>
                </a:ext>
              </a:extLst>
            </p:cNvPr>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a:extLst>
                <a:ext uri="{FF2B5EF4-FFF2-40B4-BE49-F238E27FC236}">
                  <a16:creationId xmlns:a16="http://schemas.microsoft.com/office/drawing/2014/main" id="{7C955DA7-0271-4849-52DF-AE048AFD1DEA}"/>
                </a:ext>
              </a:extLst>
            </p:cNvPr>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a:extLst>
                <a:ext uri="{FF2B5EF4-FFF2-40B4-BE49-F238E27FC236}">
                  <a16:creationId xmlns:a16="http://schemas.microsoft.com/office/drawing/2014/main" id="{299FEF99-89E1-178E-CF80-01642957F7F6}"/>
                </a:ext>
              </a:extLst>
            </p:cNvPr>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a:extLst>
                <a:ext uri="{FF2B5EF4-FFF2-40B4-BE49-F238E27FC236}">
                  <a16:creationId xmlns:a16="http://schemas.microsoft.com/office/drawing/2014/main" id="{6366EC15-01E5-8213-30BC-B25BBC588332}"/>
                </a:ext>
              </a:extLst>
            </p:cNvPr>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a:extLst>
                <a:ext uri="{FF2B5EF4-FFF2-40B4-BE49-F238E27FC236}">
                  <a16:creationId xmlns:a16="http://schemas.microsoft.com/office/drawing/2014/main" id="{5BDE9E34-2CBC-FB0A-367B-37272DEA3F8C}"/>
                </a:ext>
              </a:extLst>
            </p:cNvPr>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a:extLst>
                <a:ext uri="{FF2B5EF4-FFF2-40B4-BE49-F238E27FC236}">
                  <a16:creationId xmlns:a16="http://schemas.microsoft.com/office/drawing/2014/main" id="{E58233E5-FD23-18A0-1177-E494585C7DD4}"/>
                </a:ext>
              </a:extLst>
            </p:cNvPr>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9">
            <a:extLst>
              <a:ext uri="{FF2B5EF4-FFF2-40B4-BE49-F238E27FC236}">
                <a16:creationId xmlns:a16="http://schemas.microsoft.com/office/drawing/2014/main" id="{F0290246-9A65-C74A-9AC5-0112C8EF03F3}"/>
              </a:ext>
            </a:extLst>
          </p:cNvPr>
          <p:cNvGrpSpPr/>
          <p:nvPr/>
        </p:nvGrpSpPr>
        <p:grpSpPr>
          <a:xfrm>
            <a:off x="7491628" y="3124551"/>
            <a:ext cx="754380" cy="1592603"/>
            <a:chOff x="-2343650" y="-1355100"/>
            <a:chExt cx="1827472" cy="3858050"/>
          </a:xfrm>
        </p:grpSpPr>
        <p:sp>
          <p:nvSpPr>
            <p:cNvPr id="1500" name="Google Shape;1500;p39">
              <a:extLst>
                <a:ext uri="{FF2B5EF4-FFF2-40B4-BE49-F238E27FC236}">
                  <a16:creationId xmlns:a16="http://schemas.microsoft.com/office/drawing/2014/main" id="{A669C19F-200F-F199-88BB-65A7BDE9349E}"/>
                </a:ext>
              </a:extLst>
            </p:cNvPr>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a:extLst>
                <a:ext uri="{FF2B5EF4-FFF2-40B4-BE49-F238E27FC236}">
                  <a16:creationId xmlns:a16="http://schemas.microsoft.com/office/drawing/2014/main" id="{C634D037-57B2-F2DF-D456-DAF0B772AB5E}"/>
                </a:ext>
              </a:extLst>
            </p:cNvPr>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a:extLst>
                <a:ext uri="{FF2B5EF4-FFF2-40B4-BE49-F238E27FC236}">
                  <a16:creationId xmlns:a16="http://schemas.microsoft.com/office/drawing/2014/main" id="{CD6F83EF-8C40-CEDA-98DA-82A75C0AC20C}"/>
                </a:ext>
              </a:extLst>
            </p:cNvPr>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a:extLst>
                <a:ext uri="{FF2B5EF4-FFF2-40B4-BE49-F238E27FC236}">
                  <a16:creationId xmlns:a16="http://schemas.microsoft.com/office/drawing/2014/main" id="{F811331E-A36A-F29F-6992-1EFCFFE4BE3E}"/>
                </a:ext>
              </a:extLst>
            </p:cNvPr>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a:extLst>
                <a:ext uri="{FF2B5EF4-FFF2-40B4-BE49-F238E27FC236}">
                  <a16:creationId xmlns:a16="http://schemas.microsoft.com/office/drawing/2014/main" id="{A3F15967-2A31-D3F2-3592-86EE74ED518B}"/>
                </a:ext>
              </a:extLst>
            </p:cNvPr>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a:extLst>
                <a:ext uri="{FF2B5EF4-FFF2-40B4-BE49-F238E27FC236}">
                  <a16:creationId xmlns:a16="http://schemas.microsoft.com/office/drawing/2014/main" id="{40CC61D9-CC2B-8A26-B954-C33DEBE5724D}"/>
                </a:ext>
              </a:extLst>
            </p:cNvPr>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a:extLst>
                <a:ext uri="{FF2B5EF4-FFF2-40B4-BE49-F238E27FC236}">
                  <a16:creationId xmlns:a16="http://schemas.microsoft.com/office/drawing/2014/main" id="{9F690A06-7493-A525-4A68-4E583CCF93B2}"/>
                </a:ext>
              </a:extLst>
            </p:cNvPr>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a:extLst>
                <a:ext uri="{FF2B5EF4-FFF2-40B4-BE49-F238E27FC236}">
                  <a16:creationId xmlns:a16="http://schemas.microsoft.com/office/drawing/2014/main" id="{C1444499-95BA-A6AA-A735-CE4FB3272E25}"/>
                </a:ext>
              </a:extLst>
            </p:cNvPr>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a:extLst>
                <a:ext uri="{FF2B5EF4-FFF2-40B4-BE49-F238E27FC236}">
                  <a16:creationId xmlns:a16="http://schemas.microsoft.com/office/drawing/2014/main" id="{2C08B298-85EC-E121-EED4-0B1BDB120DA5}"/>
                </a:ext>
              </a:extLst>
            </p:cNvPr>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a:extLst>
                <a:ext uri="{FF2B5EF4-FFF2-40B4-BE49-F238E27FC236}">
                  <a16:creationId xmlns:a16="http://schemas.microsoft.com/office/drawing/2014/main" id="{D5D558FA-7F62-A0BD-26F5-2FCEB2F00961}"/>
                </a:ext>
              </a:extLst>
            </p:cNvPr>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a:extLst>
                <a:ext uri="{FF2B5EF4-FFF2-40B4-BE49-F238E27FC236}">
                  <a16:creationId xmlns:a16="http://schemas.microsoft.com/office/drawing/2014/main" id="{3EB93DDA-D0AF-EFE5-71C6-1EEAFFD83688}"/>
                </a:ext>
              </a:extLst>
            </p:cNvPr>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a:extLst>
                <a:ext uri="{FF2B5EF4-FFF2-40B4-BE49-F238E27FC236}">
                  <a16:creationId xmlns:a16="http://schemas.microsoft.com/office/drawing/2014/main" id="{C905DF8B-D301-D589-7008-3B6D8CD04E88}"/>
                </a:ext>
              </a:extLst>
            </p:cNvPr>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a:extLst>
                <a:ext uri="{FF2B5EF4-FFF2-40B4-BE49-F238E27FC236}">
                  <a16:creationId xmlns:a16="http://schemas.microsoft.com/office/drawing/2014/main" id="{C0EA03FB-5A36-6F07-C5DA-23D61F296C5F}"/>
                </a:ext>
              </a:extLst>
            </p:cNvPr>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a:extLst>
                <a:ext uri="{FF2B5EF4-FFF2-40B4-BE49-F238E27FC236}">
                  <a16:creationId xmlns:a16="http://schemas.microsoft.com/office/drawing/2014/main" id="{8D469520-9629-E433-B82C-53E8DEB1488C}"/>
                </a:ext>
              </a:extLst>
            </p:cNvPr>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a:extLst>
                <a:ext uri="{FF2B5EF4-FFF2-40B4-BE49-F238E27FC236}">
                  <a16:creationId xmlns:a16="http://schemas.microsoft.com/office/drawing/2014/main" id="{9038AD9D-6A6F-93B9-850C-049B82F3B24B}"/>
                </a:ext>
              </a:extLst>
            </p:cNvPr>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a:extLst>
                <a:ext uri="{FF2B5EF4-FFF2-40B4-BE49-F238E27FC236}">
                  <a16:creationId xmlns:a16="http://schemas.microsoft.com/office/drawing/2014/main" id="{9A59D3A1-8DDF-B315-EB1F-54001AA4AA5C}"/>
                </a:ext>
              </a:extLst>
            </p:cNvPr>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a:extLst>
                <a:ext uri="{FF2B5EF4-FFF2-40B4-BE49-F238E27FC236}">
                  <a16:creationId xmlns:a16="http://schemas.microsoft.com/office/drawing/2014/main" id="{113DF167-C66B-56EE-CE32-6639184F6CCD}"/>
                </a:ext>
              </a:extLst>
            </p:cNvPr>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a:extLst>
                <a:ext uri="{FF2B5EF4-FFF2-40B4-BE49-F238E27FC236}">
                  <a16:creationId xmlns:a16="http://schemas.microsoft.com/office/drawing/2014/main" id="{9C417AFF-1B88-899A-0EB4-0B6B201CEAC1}"/>
                </a:ext>
              </a:extLst>
            </p:cNvPr>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a:extLst>
                <a:ext uri="{FF2B5EF4-FFF2-40B4-BE49-F238E27FC236}">
                  <a16:creationId xmlns:a16="http://schemas.microsoft.com/office/drawing/2014/main" id="{2D37FB63-EA31-5261-0C53-4124A9A2758B}"/>
                </a:ext>
              </a:extLst>
            </p:cNvPr>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a:extLst>
                <a:ext uri="{FF2B5EF4-FFF2-40B4-BE49-F238E27FC236}">
                  <a16:creationId xmlns:a16="http://schemas.microsoft.com/office/drawing/2014/main" id="{E3057AE0-A4AC-D953-2401-5B62F76F0C67}"/>
                </a:ext>
              </a:extLst>
            </p:cNvPr>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a:extLst>
                <a:ext uri="{FF2B5EF4-FFF2-40B4-BE49-F238E27FC236}">
                  <a16:creationId xmlns:a16="http://schemas.microsoft.com/office/drawing/2014/main" id="{509C3CDE-F777-2816-0F75-961F07194C51}"/>
                </a:ext>
              </a:extLst>
            </p:cNvPr>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a:extLst>
                <a:ext uri="{FF2B5EF4-FFF2-40B4-BE49-F238E27FC236}">
                  <a16:creationId xmlns:a16="http://schemas.microsoft.com/office/drawing/2014/main" id="{5D6042DA-AF4B-52E9-768E-7B89E392BEEF}"/>
                </a:ext>
              </a:extLst>
            </p:cNvPr>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9">
              <a:extLst>
                <a:ext uri="{FF2B5EF4-FFF2-40B4-BE49-F238E27FC236}">
                  <a16:creationId xmlns:a16="http://schemas.microsoft.com/office/drawing/2014/main" id="{68C59F8E-2B1F-BC97-7076-4AD3C5F6A7F0}"/>
                </a:ext>
              </a:extLst>
            </p:cNvPr>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9">
              <a:extLst>
                <a:ext uri="{FF2B5EF4-FFF2-40B4-BE49-F238E27FC236}">
                  <a16:creationId xmlns:a16="http://schemas.microsoft.com/office/drawing/2014/main" id="{5D0B19C4-FB06-017E-5FF2-412884887A76}"/>
                </a:ext>
              </a:extLst>
            </p:cNvPr>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a:extLst>
                <a:ext uri="{FF2B5EF4-FFF2-40B4-BE49-F238E27FC236}">
                  <a16:creationId xmlns:a16="http://schemas.microsoft.com/office/drawing/2014/main" id="{C865CCB3-5710-2A6C-FD57-F15C7212AEED}"/>
                </a:ext>
              </a:extLst>
            </p:cNvPr>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9">
            <a:extLst>
              <a:ext uri="{FF2B5EF4-FFF2-40B4-BE49-F238E27FC236}">
                <a16:creationId xmlns:a16="http://schemas.microsoft.com/office/drawing/2014/main" id="{5B727B25-8DB5-54A1-3FD2-CD2B465D7E89}"/>
              </a:ext>
            </a:extLst>
          </p:cNvPr>
          <p:cNvGrpSpPr/>
          <p:nvPr/>
        </p:nvGrpSpPr>
        <p:grpSpPr>
          <a:xfrm>
            <a:off x="8120351" y="1033652"/>
            <a:ext cx="620829" cy="656401"/>
            <a:chOff x="5199550" y="837750"/>
            <a:chExt cx="292775" cy="309550"/>
          </a:xfrm>
        </p:grpSpPr>
        <p:sp>
          <p:nvSpPr>
            <p:cNvPr id="1526" name="Google Shape;1526;p39">
              <a:extLst>
                <a:ext uri="{FF2B5EF4-FFF2-40B4-BE49-F238E27FC236}">
                  <a16:creationId xmlns:a16="http://schemas.microsoft.com/office/drawing/2014/main" id="{73C53D07-8060-1B4A-0F38-081568ABE8B9}"/>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a:extLst>
                <a:ext uri="{FF2B5EF4-FFF2-40B4-BE49-F238E27FC236}">
                  <a16:creationId xmlns:a16="http://schemas.microsoft.com/office/drawing/2014/main" id="{3EFDEAA8-5793-D53A-23F0-5E35DBE57D4F}"/>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a:extLst>
                <a:ext uri="{FF2B5EF4-FFF2-40B4-BE49-F238E27FC236}">
                  <a16:creationId xmlns:a16="http://schemas.microsoft.com/office/drawing/2014/main" id="{63E9587E-A24E-8B44-0AC6-21EAAD0A9E82}"/>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a:extLst>
                <a:ext uri="{FF2B5EF4-FFF2-40B4-BE49-F238E27FC236}">
                  <a16:creationId xmlns:a16="http://schemas.microsoft.com/office/drawing/2014/main" id="{7C94419A-197F-3B35-37C5-9DFE339BCA8F}"/>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a:extLst>
                <a:ext uri="{FF2B5EF4-FFF2-40B4-BE49-F238E27FC236}">
                  <a16:creationId xmlns:a16="http://schemas.microsoft.com/office/drawing/2014/main" id="{00186152-EC58-5EFF-A6AD-A1F97D00FE90}"/>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a:extLst>
                <a:ext uri="{FF2B5EF4-FFF2-40B4-BE49-F238E27FC236}">
                  <a16:creationId xmlns:a16="http://schemas.microsoft.com/office/drawing/2014/main" id="{0107173A-1868-C55D-5240-1CD34A2FEE01}"/>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a:extLst>
                <a:ext uri="{FF2B5EF4-FFF2-40B4-BE49-F238E27FC236}">
                  <a16:creationId xmlns:a16="http://schemas.microsoft.com/office/drawing/2014/main" id="{B9999F9C-0588-65F4-E9FC-D3B30BEC0550}"/>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a:extLst>
              <a:ext uri="{FF2B5EF4-FFF2-40B4-BE49-F238E27FC236}">
                <a16:creationId xmlns:a16="http://schemas.microsoft.com/office/drawing/2014/main" id="{0644C0A0-AE5B-B7A6-BBAB-1301214F054D}"/>
              </a:ext>
            </a:extLst>
          </p:cNvPr>
          <p:cNvGrpSpPr/>
          <p:nvPr/>
        </p:nvGrpSpPr>
        <p:grpSpPr>
          <a:xfrm>
            <a:off x="277163" y="4193273"/>
            <a:ext cx="620829" cy="656401"/>
            <a:chOff x="5199550" y="837750"/>
            <a:chExt cx="292775" cy="309550"/>
          </a:xfrm>
        </p:grpSpPr>
        <p:sp>
          <p:nvSpPr>
            <p:cNvPr id="1534" name="Google Shape;1534;p39">
              <a:extLst>
                <a:ext uri="{FF2B5EF4-FFF2-40B4-BE49-F238E27FC236}">
                  <a16:creationId xmlns:a16="http://schemas.microsoft.com/office/drawing/2014/main" id="{004A3C2F-A227-2850-CC69-D9FCB479F997}"/>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a:extLst>
                <a:ext uri="{FF2B5EF4-FFF2-40B4-BE49-F238E27FC236}">
                  <a16:creationId xmlns:a16="http://schemas.microsoft.com/office/drawing/2014/main" id="{EDE92479-6303-260C-855D-A5975E7D017D}"/>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a:extLst>
                <a:ext uri="{FF2B5EF4-FFF2-40B4-BE49-F238E27FC236}">
                  <a16:creationId xmlns:a16="http://schemas.microsoft.com/office/drawing/2014/main" id="{DF7D4C61-172E-A4CC-8743-5CFBA8E4655A}"/>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121F3E22-2A46-9AF6-1814-880E16F53E2E}"/>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a:extLst>
                <a:ext uri="{FF2B5EF4-FFF2-40B4-BE49-F238E27FC236}">
                  <a16:creationId xmlns:a16="http://schemas.microsoft.com/office/drawing/2014/main" id="{159B6A82-19A9-AB02-0D56-1AFF3E942C6B}"/>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a:extLst>
                <a:ext uri="{FF2B5EF4-FFF2-40B4-BE49-F238E27FC236}">
                  <a16:creationId xmlns:a16="http://schemas.microsoft.com/office/drawing/2014/main" id="{A6124DCD-6084-9558-FD0F-6CD50D015BF7}"/>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a:extLst>
                <a:ext uri="{FF2B5EF4-FFF2-40B4-BE49-F238E27FC236}">
                  <a16:creationId xmlns:a16="http://schemas.microsoft.com/office/drawing/2014/main" id="{79D7C28B-B273-033B-E414-22E26EA3098A}"/>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8871BD2D-FE7C-E0EE-72B3-9B040EEBD1C3}"/>
              </a:ext>
            </a:extLst>
          </p:cNvPr>
          <p:cNvSpPr txBox="1">
            <a:spLocks/>
          </p:cNvSpPr>
          <p:nvPr/>
        </p:nvSpPr>
        <p:spPr>
          <a:xfrm>
            <a:off x="966027" y="2435185"/>
            <a:ext cx="6525601" cy="1032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514350" indent="-514350">
              <a:buSzPct val="100000"/>
              <a:buFont typeface="+mj-lt"/>
              <a:buAutoNum type="arabicPeriod"/>
            </a:pPr>
            <a:endParaRPr lang="en-US" sz="1400" dirty="0">
              <a:solidFill>
                <a:schemeClr val="bg1"/>
              </a:solidFill>
            </a:endParaRPr>
          </a:p>
          <a:p>
            <a:pPr>
              <a:buSzPct val="100000"/>
            </a:pPr>
            <a:r>
              <a:rPr lang="en-US" sz="1400" dirty="0">
                <a:solidFill>
                  <a:schemeClr val="accent3"/>
                </a:solidFill>
              </a:rPr>
              <a:t>1. Min-Max Scaling: </a:t>
            </a:r>
            <a:r>
              <a:rPr lang="en-US" sz="1400" dirty="0">
                <a:solidFill>
                  <a:schemeClr val="bg1"/>
                </a:solidFill>
              </a:rPr>
              <a:t>Scales features to a fixed range, usually [0, 1]</a:t>
            </a:r>
          </a:p>
          <a:p>
            <a:pPr marL="342900" indent="-342900">
              <a:buSzPct val="100000"/>
              <a:buFont typeface="+mj-lt"/>
              <a:buAutoNum type="arabicPeriod"/>
            </a:pPr>
            <a:endParaRPr lang="en-US" sz="1400" dirty="0">
              <a:solidFill>
                <a:schemeClr val="accent3"/>
              </a:solidFill>
            </a:endParaRPr>
          </a:p>
          <a:p>
            <a:pPr>
              <a:buSzPct val="100000"/>
            </a:pPr>
            <a:endParaRPr lang="en-US" sz="1400" dirty="0">
              <a:solidFill>
                <a:schemeClr val="accent3"/>
              </a:solidFill>
            </a:endParaRPr>
          </a:p>
          <a:p>
            <a:pPr>
              <a:buSzPct val="100000"/>
            </a:pPr>
            <a:endParaRPr lang="en-US" sz="1400" dirty="0">
              <a:solidFill>
                <a:schemeClr val="accent3"/>
              </a:solidFill>
            </a:endParaRPr>
          </a:p>
          <a:p>
            <a:pPr>
              <a:buSzPct val="100000"/>
            </a:pPr>
            <a:r>
              <a:rPr lang="en-US" sz="1400" dirty="0">
                <a:solidFill>
                  <a:schemeClr val="accent3"/>
                </a:solidFill>
              </a:rPr>
              <a:t>2. Standard Scaling (Z-Score Scaling): </a:t>
            </a:r>
            <a:r>
              <a:rPr lang="en-US" sz="1400" dirty="0">
                <a:solidFill>
                  <a:schemeClr val="bg1"/>
                </a:solidFill>
              </a:rPr>
              <a:t>Centers features by removing the mean and scales them to unit variance</a:t>
            </a:r>
          </a:p>
          <a:p>
            <a:pPr>
              <a:buSzPct val="100000"/>
            </a:pPr>
            <a:r>
              <a:rPr lang="en-US" sz="1400" dirty="0">
                <a:solidFill>
                  <a:schemeClr val="bg1"/>
                </a:solidFill>
              </a:rPr>
              <a:t> 	</a:t>
            </a:r>
            <a:r>
              <a:rPr lang="en-US" sz="1400" dirty="0">
                <a:solidFill>
                  <a:schemeClr val="bg1"/>
                </a:solidFill>
                <a:sym typeface="Wingdings" panose="05000000000000000000" pitchFamily="2" charset="2"/>
              </a:rPr>
              <a:t>Useful for algorithms like Logistic Regression, SVM, and PCA</a:t>
            </a:r>
            <a:endParaRPr lang="en-US" sz="1400" dirty="0">
              <a:solidFill>
                <a:schemeClr val="bg1"/>
              </a:solidFill>
            </a:endParaRPr>
          </a:p>
          <a:p>
            <a:pPr marL="342900" indent="-342900">
              <a:buSzPct val="100000"/>
              <a:buFont typeface="DM Sans"/>
              <a:buAutoNum type="arabicPeriod"/>
            </a:pPr>
            <a:endParaRPr lang="en-US" sz="1400" dirty="0">
              <a:solidFill>
                <a:schemeClr val="accent3"/>
              </a:solidFill>
            </a:endParaRPr>
          </a:p>
          <a:p>
            <a:pPr>
              <a:buSzPct val="100000"/>
            </a:pPr>
            <a:endParaRPr lang="en-US" sz="1400" dirty="0">
              <a:solidFill>
                <a:schemeClr val="accent3"/>
              </a:solidFill>
            </a:endParaRPr>
          </a:p>
          <a:p>
            <a:pPr marL="342900" indent="-342900">
              <a:buSzPct val="100000"/>
              <a:buFont typeface="DM Sans"/>
              <a:buAutoNum type="arabicPeriod"/>
            </a:pPr>
            <a:endParaRPr lang="en-US" sz="1400" dirty="0">
              <a:solidFill>
                <a:schemeClr val="accent3"/>
              </a:solidFill>
            </a:endParaRPr>
          </a:p>
          <a:p>
            <a:pPr>
              <a:buSzPct val="100000"/>
            </a:pPr>
            <a:r>
              <a:rPr lang="en-US" sz="1400" dirty="0">
                <a:solidFill>
                  <a:schemeClr val="accent3"/>
                </a:solidFill>
              </a:rPr>
              <a:t>3. Robust Scaling: </a:t>
            </a:r>
            <a:r>
              <a:rPr lang="en-US" sz="1400" dirty="0">
                <a:solidFill>
                  <a:schemeClr val="bg1"/>
                </a:solidFill>
              </a:rPr>
              <a:t>Uses the median and interquartile range (IQR) to scale features.</a:t>
            </a:r>
          </a:p>
          <a:p>
            <a:pPr>
              <a:buSzPct val="100000"/>
            </a:pPr>
            <a:r>
              <a:rPr lang="en-US" sz="1400" dirty="0">
                <a:solidFill>
                  <a:schemeClr val="bg1"/>
                </a:solidFill>
              </a:rPr>
              <a:t>	Effective when data contains outliers</a:t>
            </a:r>
          </a:p>
          <a:p>
            <a:pPr>
              <a:buSzPct val="100000"/>
            </a:pPr>
            <a:endParaRPr lang="en-US" sz="1400" dirty="0">
              <a:solidFill>
                <a:schemeClr val="accent3"/>
              </a:solidFill>
            </a:endParaRPr>
          </a:p>
          <a:p>
            <a:pPr>
              <a:buSzPct val="100000"/>
            </a:pPr>
            <a:endParaRPr lang="en-US" sz="1400" dirty="0">
              <a:solidFill>
                <a:schemeClr val="accent3"/>
              </a:solidFill>
            </a:endParaRPr>
          </a:p>
          <a:p>
            <a:pPr>
              <a:buSzPct val="100000"/>
            </a:pPr>
            <a:endParaRPr lang="en-US" sz="1400" dirty="0">
              <a:solidFill>
                <a:schemeClr val="accent3"/>
              </a:solidFill>
            </a:endParaRPr>
          </a:p>
          <a:p>
            <a:pPr>
              <a:buSzPct val="100000"/>
            </a:pPr>
            <a:r>
              <a:rPr lang="en-US" sz="1400" dirty="0">
                <a:solidFill>
                  <a:schemeClr val="accent3"/>
                </a:solidFill>
              </a:rPr>
              <a:t>4. Max Normalization: </a:t>
            </a:r>
            <a:r>
              <a:rPr lang="en-US" sz="1400" dirty="0">
                <a:solidFill>
                  <a:schemeClr val="bg1"/>
                </a:solidFill>
              </a:rPr>
              <a:t>Scales features by dividing each value by the maximum absolute value in the feature.</a:t>
            </a:r>
          </a:p>
          <a:p>
            <a:pPr>
              <a:buSzPct val="100000"/>
            </a:pPr>
            <a:r>
              <a:rPr lang="en-US" sz="1400" dirty="0">
                <a:solidFill>
                  <a:schemeClr val="accent3"/>
                </a:solidFill>
              </a:rPr>
              <a:t>	</a:t>
            </a:r>
          </a:p>
          <a:p>
            <a:pPr>
              <a:buSzPct val="100000"/>
            </a:pPr>
            <a:endParaRPr lang="en-US" sz="1400" dirty="0">
              <a:solidFill>
                <a:schemeClr val="accent3"/>
              </a:solidFill>
            </a:endParaRPr>
          </a:p>
          <a:p>
            <a:pPr>
              <a:buSzPct val="100000"/>
            </a:pPr>
            <a:endParaRPr lang="en-US" sz="1400" dirty="0">
              <a:solidFill>
                <a:schemeClr val="accent3"/>
              </a:solidFill>
            </a:endParaRPr>
          </a:p>
          <a:p>
            <a:pPr marL="514350" indent="-514350">
              <a:buSzPct val="100000"/>
              <a:buFont typeface="+mj-lt"/>
              <a:buAutoNum type="arabicPeriod"/>
            </a:pPr>
            <a:endParaRPr lang="en-US" sz="1400" dirty="0">
              <a:solidFill>
                <a:schemeClr val="bg1"/>
              </a:solidFill>
            </a:endParaRPr>
          </a:p>
        </p:txBody>
      </p:sp>
      <p:cxnSp>
        <p:nvCxnSpPr>
          <p:cNvPr id="6" name="Straight Arrow Connector 5">
            <a:extLst>
              <a:ext uri="{FF2B5EF4-FFF2-40B4-BE49-F238E27FC236}">
                <a16:creationId xmlns:a16="http://schemas.microsoft.com/office/drawing/2014/main" id="{EBDF9C30-4DC4-BE42-A3FD-486FE88C8465}"/>
              </a:ext>
            </a:extLst>
          </p:cNvPr>
          <p:cNvCxnSpPr>
            <a:cxnSpLocks/>
          </p:cNvCxnSpPr>
          <p:nvPr/>
        </p:nvCxnSpPr>
        <p:spPr>
          <a:xfrm>
            <a:off x="1586346" y="2112819"/>
            <a:ext cx="32558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2FB84E-B00B-D8B9-005D-A8F0C5C94D03}"/>
              </a:ext>
            </a:extLst>
          </p:cNvPr>
          <p:cNvCxnSpPr>
            <a:cxnSpLocks/>
          </p:cNvCxnSpPr>
          <p:nvPr/>
        </p:nvCxnSpPr>
        <p:spPr>
          <a:xfrm>
            <a:off x="1586346" y="3403659"/>
            <a:ext cx="32558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30DEDE2-C5C1-B878-6460-CF048A5C8960}"/>
              </a:ext>
            </a:extLst>
          </p:cNvPr>
          <p:cNvPicPr>
            <a:picLocks noChangeAspect="1"/>
          </p:cNvPicPr>
          <p:nvPr/>
        </p:nvPicPr>
        <p:blipFill>
          <a:blip r:embed="rId3"/>
          <a:stretch>
            <a:fillRect/>
          </a:stretch>
        </p:blipFill>
        <p:spPr>
          <a:xfrm>
            <a:off x="3389799" y="972686"/>
            <a:ext cx="1771445" cy="513653"/>
          </a:xfrm>
          <a:prstGeom prst="rect">
            <a:avLst/>
          </a:prstGeom>
        </p:spPr>
      </p:pic>
      <p:pic>
        <p:nvPicPr>
          <p:cNvPr id="12" name="Picture 11">
            <a:extLst>
              <a:ext uri="{FF2B5EF4-FFF2-40B4-BE49-F238E27FC236}">
                <a16:creationId xmlns:a16="http://schemas.microsoft.com/office/drawing/2014/main" id="{F8200E01-51A7-CB21-61EE-12C9E98494CC}"/>
              </a:ext>
            </a:extLst>
          </p:cNvPr>
          <p:cNvPicPr>
            <a:picLocks noChangeAspect="1"/>
          </p:cNvPicPr>
          <p:nvPr/>
        </p:nvPicPr>
        <p:blipFill>
          <a:blip r:embed="rId4"/>
          <a:stretch>
            <a:fillRect/>
          </a:stretch>
        </p:blipFill>
        <p:spPr>
          <a:xfrm>
            <a:off x="3449011" y="2386599"/>
            <a:ext cx="1567441" cy="398985"/>
          </a:xfrm>
          <a:prstGeom prst="rect">
            <a:avLst/>
          </a:prstGeom>
        </p:spPr>
      </p:pic>
      <p:pic>
        <p:nvPicPr>
          <p:cNvPr id="14" name="Picture 13">
            <a:extLst>
              <a:ext uri="{FF2B5EF4-FFF2-40B4-BE49-F238E27FC236}">
                <a16:creationId xmlns:a16="http://schemas.microsoft.com/office/drawing/2014/main" id="{460DC1A1-500C-B8EC-5D35-DA549A3F973F}"/>
              </a:ext>
            </a:extLst>
          </p:cNvPr>
          <p:cNvPicPr>
            <a:picLocks noChangeAspect="1"/>
          </p:cNvPicPr>
          <p:nvPr/>
        </p:nvPicPr>
        <p:blipFill>
          <a:blip r:embed="rId5"/>
          <a:stretch>
            <a:fillRect/>
          </a:stretch>
        </p:blipFill>
        <p:spPr>
          <a:xfrm>
            <a:off x="3449011" y="3561715"/>
            <a:ext cx="1653022" cy="470257"/>
          </a:xfrm>
          <a:prstGeom prst="rect">
            <a:avLst/>
          </a:prstGeom>
        </p:spPr>
      </p:pic>
    </p:spTree>
    <p:extLst>
      <p:ext uri="{BB962C8B-B14F-4D97-AF65-F5344CB8AC3E}">
        <p14:creationId xmlns:p14="http://schemas.microsoft.com/office/powerpoint/2010/main" val="209199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51"/>
          <p:cNvPicPr preferRelativeResize="0">
            <a:picLocks noGrp="1"/>
          </p:cNvPicPr>
          <p:nvPr>
            <p:ph type="pic" idx="2"/>
          </p:nvPr>
        </p:nvPicPr>
        <p:blipFill>
          <a:blip r:embed="rId3"/>
          <a:srcRect t="7699" b="7699"/>
          <a:stretch/>
        </p:blipFill>
        <p:spPr>
          <a:xfrm>
            <a:off x="-25" y="-13725"/>
            <a:ext cx="9143999" cy="5157299"/>
          </a:xfrm>
          <a:prstGeom prst="rect">
            <a:avLst/>
          </a:prstGeom>
        </p:spPr>
      </p:pic>
      <p:sp>
        <p:nvSpPr>
          <p:cNvPr id="1836" name="Google Shape;1836;p51"/>
          <p:cNvSpPr/>
          <p:nvPr/>
        </p:nvSpPr>
        <p:spPr>
          <a:xfrm>
            <a:off x="572225" y="3693375"/>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8289775" y="4463000"/>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51"/>
          <p:cNvGrpSpPr/>
          <p:nvPr/>
        </p:nvGrpSpPr>
        <p:grpSpPr>
          <a:xfrm>
            <a:off x="244434" y="177675"/>
            <a:ext cx="8598441" cy="900365"/>
            <a:chOff x="244434" y="177675"/>
            <a:chExt cx="8598441" cy="900365"/>
          </a:xfrm>
        </p:grpSpPr>
        <p:grpSp>
          <p:nvGrpSpPr>
            <p:cNvPr id="1839" name="Google Shape;1839;p51"/>
            <p:cNvGrpSpPr/>
            <p:nvPr/>
          </p:nvGrpSpPr>
          <p:grpSpPr>
            <a:xfrm>
              <a:off x="244434" y="177675"/>
              <a:ext cx="3241716" cy="866265"/>
              <a:chOff x="1805693" y="0"/>
              <a:chExt cx="4202924" cy="1123123"/>
            </a:xfrm>
          </p:grpSpPr>
          <p:sp>
            <p:nvSpPr>
              <p:cNvPr id="1840" name="Google Shape;1840;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1"/>
            <p:cNvGrpSpPr/>
            <p:nvPr/>
          </p:nvGrpSpPr>
          <p:grpSpPr>
            <a:xfrm flipH="1">
              <a:off x="5601159" y="211775"/>
              <a:ext cx="3241716" cy="866265"/>
              <a:chOff x="1805693" y="0"/>
              <a:chExt cx="4202924" cy="1123123"/>
            </a:xfrm>
          </p:grpSpPr>
          <p:sp>
            <p:nvSpPr>
              <p:cNvPr id="1861" name="Google Shape;1861;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1835;p51">
            <a:extLst>
              <a:ext uri="{FF2B5EF4-FFF2-40B4-BE49-F238E27FC236}">
                <a16:creationId xmlns:a16="http://schemas.microsoft.com/office/drawing/2014/main" id="{6E4A3BC2-B65F-4654-BA25-632CDE0AD246}"/>
              </a:ext>
            </a:extLst>
          </p:cNvPr>
          <p:cNvSpPr txBox="1">
            <a:spLocks/>
          </p:cNvSpPr>
          <p:nvPr/>
        </p:nvSpPr>
        <p:spPr>
          <a:xfrm>
            <a:off x="713225" y="4178385"/>
            <a:ext cx="7704000" cy="747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sz="2000" dirty="0">
                <a:solidFill>
                  <a:schemeClr val="bg2">
                    <a:lumMod val="50000"/>
                  </a:schemeClr>
                </a:solidFill>
                <a:hlinkClick r:id="rId4">
                  <a:extLst>
                    <a:ext uri="{A12FA001-AC4F-418D-AE19-62706E023703}">
                      <ahyp:hlinkClr xmlns:ahyp="http://schemas.microsoft.com/office/drawing/2018/hyperlinkcolor" val="tx"/>
                    </a:ext>
                  </a:extLst>
                </a:hlinkClick>
              </a:rPr>
              <a:t>🪄Feature Scaling &amp; Normalization Notebook🪄</a:t>
            </a:r>
            <a:br>
              <a:rPr lang="en-US" sz="2000" dirty="0">
                <a:solidFill>
                  <a:schemeClr val="bg2">
                    <a:lumMod val="50000"/>
                  </a:schemeClr>
                </a:solidFill>
              </a:rPr>
            </a:br>
            <a:r>
              <a:rPr lang="en-US" sz="2000" dirty="0">
                <a:solidFill>
                  <a:schemeClr val="bg2">
                    <a:lumMod val="50000"/>
                  </a:schemeClr>
                </a:solidFill>
              </a:rPr>
              <a:t>Click Here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5">
          <a:extLst>
            <a:ext uri="{FF2B5EF4-FFF2-40B4-BE49-F238E27FC236}">
              <a16:creationId xmlns:a16="http://schemas.microsoft.com/office/drawing/2014/main" id="{767DCDD9-CF29-1223-A60F-E8DB6D551DA7}"/>
            </a:ext>
          </a:extLst>
        </p:cNvPr>
        <p:cNvGrpSpPr/>
        <p:nvPr/>
      </p:nvGrpSpPr>
      <p:grpSpPr>
        <a:xfrm>
          <a:off x="0" y="0"/>
          <a:ext cx="0" cy="0"/>
          <a:chOff x="0" y="0"/>
          <a:chExt cx="0" cy="0"/>
        </a:xfrm>
      </p:grpSpPr>
      <p:grpSp>
        <p:nvGrpSpPr>
          <p:cNvPr id="1488" name="Google Shape;1488;p39">
            <a:extLst>
              <a:ext uri="{FF2B5EF4-FFF2-40B4-BE49-F238E27FC236}">
                <a16:creationId xmlns:a16="http://schemas.microsoft.com/office/drawing/2014/main" id="{36C6B841-CECE-2789-C8AD-DE059548654F}"/>
              </a:ext>
            </a:extLst>
          </p:cNvPr>
          <p:cNvGrpSpPr/>
          <p:nvPr/>
        </p:nvGrpSpPr>
        <p:grpSpPr>
          <a:xfrm>
            <a:off x="6836604" y="267101"/>
            <a:ext cx="890914" cy="656393"/>
            <a:chOff x="615049" y="-2153927"/>
            <a:chExt cx="1417751" cy="1044546"/>
          </a:xfrm>
        </p:grpSpPr>
        <p:sp>
          <p:nvSpPr>
            <p:cNvPr id="1489" name="Google Shape;1489;p39">
              <a:extLst>
                <a:ext uri="{FF2B5EF4-FFF2-40B4-BE49-F238E27FC236}">
                  <a16:creationId xmlns:a16="http://schemas.microsoft.com/office/drawing/2014/main" id="{8EB92E38-2AEF-EFEA-A525-BC231C892504}"/>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a:extLst>
                <a:ext uri="{FF2B5EF4-FFF2-40B4-BE49-F238E27FC236}">
                  <a16:creationId xmlns:a16="http://schemas.microsoft.com/office/drawing/2014/main" id="{F5BF83F2-94DB-1759-0418-3E4AD31F6951}"/>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9">
            <a:extLst>
              <a:ext uri="{FF2B5EF4-FFF2-40B4-BE49-F238E27FC236}">
                <a16:creationId xmlns:a16="http://schemas.microsoft.com/office/drawing/2014/main" id="{7BD8648C-7212-22DE-C2C9-2E19C4368DC8}"/>
              </a:ext>
            </a:extLst>
          </p:cNvPr>
          <p:cNvGrpSpPr/>
          <p:nvPr/>
        </p:nvGrpSpPr>
        <p:grpSpPr>
          <a:xfrm>
            <a:off x="8207918" y="4233562"/>
            <a:ext cx="620829" cy="656401"/>
            <a:chOff x="5199550" y="837750"/>
            <a:chExt cx="292775" cy="309550"/>
          </a:xfrm>
        </p:grpSpPr>
        <p:sp>
          <p:nvSpPr>
            <p:cNvPr id="1526" name="Google Shape;1526;p39">
              <a:extLst>
                <a:ext uri="{FF2B5EF4-FFF2-40B4-BE49-F238E27FC236}">
                  <a16:creationId xmlns:a16="http://schemas.microsoft.com/office/drawing/2014/main" id="{72AA669A-F34F-9AEF-F4F6-79CFD51313E3}"/>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a:extLst>
                <a:ext uri="{FF2B5EF4-FFF2-40B4-BE49-F238E27FC236}">
                  <a16:creationId xmlns:a16="http://schemas.microsoft.com/office/drawing/2014/main" id="{1F366A2E-BE54-B0D7-94A9-5E38204A66BA}"/>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a:extLst>
                <a:ext uri="{FF2B5EF4-FFF2-40B4-BE49-F238E27FC236}">
                  <a16:creationId xmlns:a16="http://schemas.microsoft.com/office/drawing/2014/main" id="{3C42827E-8476-BDCE-4045-638721603837}"/>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a:extLst>
                <a:ext uri="{FF2B5EF4-FFF2-40B4-BE49-F238E27FC236}">
                  <a16:creationId xmlns:a16="http://schemas.microsoft.com/office/drawing/2014/main" id="{17865FF0-6714-19CF-5D47-D25C78E77F79}"/>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a:extLst>
                <a:ext uri="{FF2B5EF4-FFF2-40B4-BE49-F238E27FC236}">
                  <a16:creationId xmlns:a16="http://schemas.microsoft.com/office/drawing/2014/main" id="{AEF69502-4C96-E387-B166-977776DE9D21}"/>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a:extLst>
                <a:ext uri="{FF2B5EF4-FFF2-40B4-BE49-F238E27FC236}">
                  <a16:creationId xmlns:a16="http://schemas.microsoft.com/office/drawing/2014/main" id="{D24C7579-9001-BF07-948A-12465D8D5818}"/>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a:extLst>
                <a:ext uri="{FF2B5EF4-FFF2-40B4-BE49-F238E27FC236}">
                  <a16:creationId xmlns:a16="http://schemas.microsoft.com/office/drawing/2014/main" id="{4945F852-AFBF-B99C-F0B1-A2C50F2BCD9E}"/>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69;p41">
            <a:extLst>
              <a:ext uri="{FF2B5EF4-FFF2-40B4-BE49-F238E27FC236}">
                <a16:creationId xmlns:a16="http://schemas.microsoft.com/office/drawing/2014/main" id="{406D464F-9BF9-05E9-608A-951C69B25409}"/>
              </a:ext>
            </a:extLst>
          </p:cNvPr>
          <p:cNvSpPr txBox="1">
            <a:spLocks/>
          </p:cNvSpPr>
          <p:nvPr/>
        </p:nvSpPr>
        <p:spPr>
          <a:xfrm>
            <a:off x="598575" y="983777"/>
            <a:ext cx="5651367" cy="1032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514350" indent="-514350">
              <a:buSzPct val="100000"/>
              <a:buFont typeface="+mj-lt"/>
              <a:buAutoNum type="arabicPeriod"/>
            </a:pPr>
            <a:endParaRPr lang="en-US" sz="900" dirty="0">
              <a:solidFill>
                <a:schemeClr val="bg1"/>
              </a:solidFill>
            </a:endParaRPr>
          </a:p>
          <a:p>
            <a:pPr marL="514350" lvl="1" indent="-514350">
              <a:buSzPct val="100000"/>
              <a:buFont typeface="+mj-lt"/>
              <a:buAutoNum type="arabicPeriod"/>
            </a:pPr>
            <a:endParaRPr lang="en-US" sz="900" dirty="0">
              <a:solidFill>
                <a:schemeClr val="bg1"/>
              </a:solidFill>
            </a:endParaRPr>
          </a:p>
          <a:p>
            <a:pPr>
              <a:buSzPct val="100000"/>
            </a:pPr>
            <a:r>
              <a:rPr lang="en-US" sz="900" dirty="0">
                <a:solidFill>
                  <a:schemeClr val="bg1"/>
                </a:solidFill>
              </a:rPr>
              <a:t>Outliers are data points that stand out from the rest. It can be either much higher or much lower than the other data points, and its presence can have a significant impact on the results of machine learning </a:t>
            </a:r>
          </a:p>
          <a:p>
            <a:pPr>
              <a:buSzPct val="100000"/>
            </a:pPr>
            <a:r>
              <a:rPr lang="en-US" sz="900" dirty="0">
                <a:solidFill>
                  <a:schemeClr val="bg1"/>
                </a:solidFill>
              </a:rPr>
              <a:t>Algorithms </a:t>
            </a:r>
          </a:p>
          <a:p>
            <a:pPr>
              <a:buSzPct val="100000"/>
            </a:pPr>
            <a:endParaRPr lang="en-US" sz="900" dirty="0">
              <a:solidFill>
                <a:schemeClr val="bg1"/>
              </a:solidFill>
            </a:endParaRPr>
          </a:p>
          <a:p>
            <a:pPr>
              <a:buSzPct val="100000"/>
            </a:pPr>
            <a:r>
              <a:rPr lang="en-US" sz="900" dirty="0"/>
              <a:t>For example, in a group of 5 students the test grades were 29, 38, 39, 27, and 2. </a:t>
            </a:r>
          </a:p>
          <a:p>
            <a:pPr>
              <a:buSzPct val="100000"/>
            </a:pPr>
            <a:r>
              <a:rPr lang="en-US" sz="900" dirty="0"/>
              <a:t>The last value seems to be an outlier because it falls below the main pattern of the </a:t>
            </a:r>
          </a:p>
          <a:p>
            <a:pPr>
              <a:buSzPct val="100000"/>
            </a:pPr>
            <a:r>
              <a:rPr lang="en-US" sz="900" dirty="0"/>
              <a:t>other grades.</a:t>
            </a:r>
          </a:p>
          <a:p>
            <a:pPr>
              <a:buSzPct val="100000"/>
            </a:pPr>
            <a:endParaRPr lang="en-US" sz="900" dirty="0">
              <a:solidFill>
                <a:schemeClr val="bg1"/>
              </a:solidFill>
            </a:endParaRPr>
          </a:p>
          <a:p>
            <a:pPr>
              <a:buSzPct val="100000"/>
            </a:pPr>
            <a:r>
              <a:rPr lang="en-US" sz="900" dirty="0">
                <a:solidFill>
                  <a:schemeClr val="bg1"/>
                </a:solidFill>
              </a:rPr>
              <a:t>Handling</a:t>
            </a:r>
            <a:r>
              <a:rPr lang="en-US" sz="900" dirty="0"/>
              <a:t> </a:t>
            </a:r>
            <a:r>
              <a:rPr lang="en-US" sz="900" dirty="0">
                <a:solidFill>
                  <a:schemeClr val="bg1"/>
                </a:solidFill>
              </a:rPr>
              <a:t>Techniques for Outliers:</a:t>
            </a:r>
          </a:p>
          <a:p>
            <a:pPr marL="514350" indent="-514350">
              <a:buSzPct val="100000"/>
              <a:buFont typeface="+mj-lt"/>
              <a:buAutoNum type="arabicPeriod"/>
            </a:pPr>
            <a:r>
              <a:rPr lang="en-US" sz="900" dirty="0">
                <a:solidFill>
                  <a:schemeClr val="accent3"/>
                </a:solidFill>
              </a:rPr>
              <a:t>Removal</a:t>
            </a:r>
          </a:p>
          <a:p>
            <a:pPr marL="514350" indent="-514350">
              <a:buSzPct val="100000"/>
              <a:buFont typeface="+mj-lt"/>
              <a:buAutoNum type="arabicPeriod"/>
            </a:pPr>
            <a:r>
              <a:rPr lang="en-US" sz="900" dirty="0">
                <a:solidFill>
                  <a:schemeClr val="accent3"/>
                </a:solidFill>
              </a:rPr>
              <a:t>Transformation</a:t>
            </a:r>
          </a:p>
          <a:p>
            <a:pPr marL="514350" indent="-514350">
              <a:buSzPct val="100000"/>
              <a:buFont typeface="+mj-lt"/>
              <a:buAutoNum type="arabicPeriod"/>
            </a:pPr>
            <a:r>
              <a:rPr lang="en-US" sz="900" dirty="0">
                <a:solidFill>
                  <a:schemeClr val="accent3"/>
                </a:solidFill>
              </a:rPr>
              <a:t>Robust Estimation</a:t>
            </a:r>
          </a:p>
          <a:p>
            <a:pPr marL="514350" indent="-514350">
              <a:buSzPct val="100000"/>
              <a:buFont typeface="+mj-lt"/>
              <a:buAutoNum type="arabicPeriod"/>
            </a:pPr>
            <a:r>
              <a:rPr lang="en-US" sz="900" dirty="0">
                <a:solidFill>
                  <a:schemeClr val="accent3"/>
                </a:solidFill>
              </a:rPr>
              <a:t>Visualization for Outlier Detection</a:t>
            </a:r>
          </a:p>
        </p:txBody>
      </p:sp>
      <p:pic>
        <p:nvPicPr>
          <p:cNvPr id="5" name="Picture 4">
            <a:extLst>
              <a:ext uri="{FF2B5EF4-FFF2-40B4-BE49-F238E27FC236}">
                <a16:creationId xmlns:a16="http://schemas.microsoft.com/office/drawing/2014/main" id="{B5070B9B-AE26-4834-AEAE-77058BFFD160}"/>
              </a:ext>
            </a:extLst>
          </p:cNvPr>
          <p:cNvPicPr>
            <a:picLocks noChangeAspect="1"/>
          </p:cNvPicPr>
          <p:nvPr/>
        </p:nvPicPr>
        <p:blipFill>
          <a:blip r:embed="rId3"/>
          <a:stretch>
            <a:fillRect/>
          </a:stretch>
        </p:blipFill>
        <p:spPr>
          <a:xfrm>
            <a:off x="6647370" y="1182807"/>
            <a:ext cx="2181377" cy="2294376"/>
          </a:xfrm>
          <a:prstGeom prst="rect">
            <a:avLst/>
          </a:prstGeom>
        </p:spPr>
      </p:pic>
      <p:sp>
        <p:nvSpPr>
          <p:cNvPr id="60" name="TextBox 59">
            <a:extLst>
              <a:ext uri="{FF2B5EF4-FFF2-40B4-BE49-F238E27FC236}">
                <a16:creationId xmlns:a16="http://schemas.microsoft.com/office/drawing/2014/main" id="{35DBB4CE-0E61-42DC-BF4E-C4DEAB724F4B}"/>
              </a:ext>
            </a:extLst>
          </p:cNvPr>
          <p:cNvSpPr txBox="1"/>
          <p:nvPr/>
        </p:nvSpPr>
        <p:spPr>
          <a:xfrm>
            <a:off x="138244" y="144124"/>
            <a:ext cx="8867512" cy="523220"/>
          </a:xfrm>
          <a:prstGeom prst="rect">
            <a:avLst/>
          </a:prstGeom>
          <a:noFill/>
        </p:spPr>
        <p:txBody>
          <a:bodyPr wrap="square">
            <a:spAutoFit/>
          </a:bodyPr>
          <a:lstStyle/>
          <a:p>
            <a:pPr marR="0" algn="ctr" rtl="0">
              <a:spcBef>
                <a:spcPts val="0"/>
              </a:spcBef>
              <a:spcAft>
                <a:spcPts val="0"/>
              </a:spcAft>
            </a:pPr>
            <a:r>
              <a:rPr lang="en-US" sz="2800" b="1" dirty="0">
                <a:solidFill>
                  <a:srgbClr val="F2AC4E"/>
                </a:solidFill>
                <a:latin typeface="DM Sans"/>
              </a:rPr>
              <a:t>5. Outlier Handling </a:t>
            </a:r>
          </a:p>
        </p:txBody>
      </p:sp>
      <p:sp>
        <p:nvSpPr>
          <p:cNvPr id="61" name="Google Shape;1569;p41">
            <a:extLst>
              <a:ext uri="{FF2B5EF4-FFF2-40B4-BE49-F238E27FC236}">
                <a16:creationId xmlns:a16="http://schemas.microsoft.com/office/drawing/2014/main" id="{822E256D-B5A3-4A89-81E2-5D18F44D89A4}"/>
              </a:ext>
            </a:extLst>
          </p:cNvPr>
          <p:cNvSpPr txBox="1">
            <a:spLocks/>
          </p:cNvSpPr>
          <p:nvPr/>
        </p:nvSpPr>
        <p:spPr>
          <a:xfrm>
            <a:off x="598575" y="3200714"/>
            <a:ext cx="6113800" cy="1032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514350" indent="-514350">
              <a:buSzPct val="100000"/>
              <a:buFont typeface="+mj-lt"/>
              <a:buAutoNum type="arabicPeriod"/>
            </a:pPr>
            <a:endParaRPr lang="en-US" sz="900" dirty="0">
              <a:solidFill>
                <a:schemeClr val="bg1"/>
              </a:solidFill>
            </a:endParaRPr>
          </a:p>
          <a:p>
            <a:pPr marL="514350" lvl="1" indent="-514350">
              <a:buSzPct val="100000"/>
              <a:buFont typeface="+mj-lt"/>
              <a:buAutoNum type="arabicPeriod"/>
            </a:pPr>
            <a:endParaRPr lang="en-US" sz="900" dirty="0">
              <a:solidFill>
                <a:schemeClr val="bg1"/>
              </a:solidFill>
            </a:endParaRPr>
          </a:p>
          <a:p>
            <a:pPr>
              <a:buSzPct val="100000"/>
            </a:pPr>
            <a:r>
              <a:rPr lang="en-US" sz="900" dirty="0">
                <a:solidFill>
                  <a:schemeClr val="accent3"/>
                </a:solidFill>
              </a:rPr>
              <a:t>1. Removal: </a:t>
            </a:r>
            <a:r>
              <a:rPr lang="en-US" sz="900" dirty="0">
                <a:solidFill>
                  <a:schemeClr val="bg1"/>
                </a:solidFill>
              </a:rPr>
              <a:t>Common methods include: </a:t>
            </a:r>
          </a:p>
          <a:p>
            <a:pPr marL="285750" indent="-285750">
              <a:buSzPct val="100000"/>
              <a:buFont typeface="Arial" panose="020B0604020202020204" pitchFamily="34" charset="0"/>
              <a:buChar char="•"/>
            </a:pPr>
            <a:r>
              <a:rPr lang="en-US" sz="900" dirty="0">
                <a:solidFill>
                  <a:schemeClr val="bg1"/>
                </a:solidFill>
              </a:rPr>
              <a:t>Thresholding: Outliers are identified as data points exceeding a certain threshold (e.g., Z-score &gt; 3).</a:t>
            </a:r>
          </a:p>
          <a:p>
            <a:pPr marL="285750" indent="-285750">
              <a:buSzPct val="100000"/>
              <a:buFont typeface="Arial" panose="020B0604020202020204" pitchFamily="34" charset="0"/>
              <a:buChar char="•"/>
            </a:pPr>
            <a:r>
              <a:rPr lang="en-US" sz="900" dirty="0">
                <a:solidFill>
                  <a:schemeClr val="bg1"/>
                </a:solidFill>
              </a:rPr>
              <a:t>Calculate the Interquartile Range </a:t>
            </a:r>
            <a:r>
              <a:rPr lang="en-US" sz="900" dirty="0">
                <a:solidFill>
                  <a:schemeClr val="bg1"/>
                </a:solidFill>
                <a:latin typeface="Cascadia Code SemiBold" panose="020B0609020000020004" pitchFamily="49" charset="0"/>
                <a:cs typeface="Cascadia Code SemiBold" panose="020B0609020000020004" pitchFamily="49" charset="0"/>
              </a:rPr>
              <a:t>(IQR): IQR=𝑄3−𝑄1</a:t>
            </a:r>
          </a:p>
          <a:p>
            <a:pPr>
              <a:buSzPct val="100000"/>
            </a:pPr>
            <a:endParaRPr lang="en-US" sz="900" dirty="0">
              <a:solidFill>
                <a:schemeClr val="bg1"/>
              </a:solidFill>
            </a:endParaRPr>
          </a:p>
          <a:p>
            <a:pPr>
              <a:buSzPct val="100000"/>
            </a:pPr>
            <a:endParaRPr lang="en-US" sz="900" dirty="0">
              <a:solidFill>
                <a:schemeClr val="bg1"/>
              </a:solidFill>
            </a:endParaRPr>
          </a:p>
          <a:p>
            <a:pPr>
              <a:buSzPct val="100000"/>
            </a:pPr>
            <a:r>
              <a:rPr lang="en-US" sz="900" dirty="0">
                <a:solidFill>
                  <a:schemeClr val="accent3"/>
                </a:solidFill>
              </a:rPr>
              <a:t>2. Transformation: </a:t>
            </a:r>
            <a:r>
              <a:rPr lang="en-US" sz="900" dirty="0">
                <a:solidFill>
                  <a:schemeClr val="bg1"/>
                </a:solidFill>
              </a:rPr>
              <a:t>This involves transforming the data to reduce the influence of outliers</a:t>
            </a:r>
            <a:r>
              <a:rPr lang="en-US" sz="900" dirty="0"/>
              <a:t>. Ex: Scaling and Normalization</a:t>
            </a:r>
          </a:p>
          <a:p>
            <a:pPr>
              <a:buSzPct val="100000"/>
            </a:pPr>
            <a:endParaRPr lang="en-US" sz="900" dirty="0">
              <a:solidFill>
                <a:schemeClr val="accent3"/>
              </a:solidFill>
            </a:endParaRPr>
          </a:p>
          <a:p>
            <a:pPr>
              <a:buSzPct val="100000"/>
            </a:pPr>
            <a:r>
              <a:rPr lang="en-US" sz="900" dirty="0">
                <a:solidFill>
                  <a:schemeClr val="accent3"/>
                </a:solidFill>
              </a:rPr>
              <a:t>3. Robust Estimation: </a:t>
            </a:r>
            <a:r>
              <a:rPr lang="en-US" sz="900" dirty="0">
                <a:solidFill>
                  <a:schemeClr val="bg1"/>
                </a:solidFill>
              </a:rPr>
              <a:t>This involves using less sensitive algorithms to outliers.</a:t>
            </a:r>
          </a:p>
          <a:p>
            <a:pPr marL="171450" indent="-171450">
              <a:buSzPct val="100000"/>
              <a:buFont typeface="Arial" panose="020B0604020202020204" pitchFamily="34" charset="0"/>
              <a:buChar char="•"/>
            </a:pPr>
            <a:r>
              <a:rPr lang="en-US" sz="900" dirty="0">
                <a:solidFill>
                  <a:schemeClr val="bg1"/>
                </a:solidFill>
              </a:rPr>
              <a:t>DBSCAN instead of K-Means</a:t>
            </a:r>
          </a:p>
          <a:p>
            <a:pPr marL="171450" indent="-171450">
              <a:buSzPct val="100000"/>
              <a:buFont typeface="Arial" panose="020B0604020202020204" pitchFamily="34" charset="0"/>
              <a:buChar char="•"/>
            </a:pPr>
            <a:r>
              <a:rPr lang="en-US" sz="900" dirty="0">
                <a:solidFill>
                  <a:schemeClr val="bg1"/>
                </a:solidFill>
              </a:rPr>
              <a:t>Random forest instead of Logistic Regression</a:t>
            </a:r>
          </a:p>
          <a:p>
            <a:pPr>
              <a:buSzPct val="100000"/>
            </a:pPr>
            <a:endParaRPr lang="en-US" sz="900" dirty="0">
              <a:solidFill>
                <a:schemeClr val="bg1"/>
              </a:solidFill>
            </a:endParaRPr>
          </a:p>
          <a:p>
            <a:pPr>
              <a:buSzPct val="100000"/>
            </a:pPr>
            <a:r>
              <a:rPr lang="en-US" sz="900" dirty="0">
                <a:solidFill>
                  <a:schemeClr val="accent3"/>
                </a:solidFill>
              </a:rPr>
              <a:t>4. Visualization for Outlier Detection:</a:t>
            </a:r>
            <a:r>
              <a:rPr lang="en-US" sz="900" dirty="0">
                <a:solidFill>
                  <a:schemeClr val="bg1"/>
                </a:solidFill>
              </a:rPr>
              <a:t> use visuals to display the outliers such as boxplots or scatter</a:t>
            </a:r>
          </a:p>
        </p:txBody>
      </p:sp>
      <p:cxnSp>
        <p:nvCxnSpPr>
          <p:cNvPr id="8" name="Straight Connector 7">
            <a:extLst>
              <a:ext uri="{FF2B5EF4-FFF2-40B4-BE49-F238E27FC236}">
                <a16:creationId xmlns:a16="http://schemas.microsoft.com/office/drawing/2014/main" id="{A1511B0F-80DD-4B32-A7B2-B7AF9AD9B98E}"/>
              </a:ext>
            </a:extLst>
          </p:cNvPr>
          <p:cNvCxnSpPr>
            <a:cxnSpLocks/>
          </p:cNvCxnSpPr>
          <p:nvPr/>
        </p:nvCxnSpPr>
        <p:spPr>
          <a:xfrm>
            <a:off x="250613" y="2817707"/>
            <a:ext cx="599932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162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grpSp>
        <p:nvGrpSpPr>
          <p:cNvPr id="1894" name="Google Shape;1894;p53"/>
          <p:cNvGrpSpPr/>
          <p:nvPr/>
        </p:nvGrpSpPr>
        <p:grpSpPr>
          <a:xfrm rot="8438278">
            <a:off x="7139797" y="-664173"/>
            <a:ext cx="2839734" cy="2780956"/>
            <a:chOff x="-2380606" y="634657"/>
            <a:chExt cx="3874200" cy="3874200"/>
          </a:xfrm>
        </p:grpSpPr>
        <p:grpSp>
          <p:nvGrpSpPr>
            <p:cNvPr id="1895" name="Google Shape;1895;p53"/>
            <p:cNvGrpSpPr/>
            <p:nvPr/>
          </p:nvGrpSpPr>
          <p:grpSpPr>
            <a:xfrm>
              <a:off x="-2380606" y="634657"/>
              <a:ext cx="3874200" cy="3874200"/>
              <a:chOff x="-5038081" y="-1708593"/>
              <a:chExt cx="3874200" cy="3874200"/>
            </a:xfrm>
          </p:grpSpPr>
          <p:sp>
            <p:nvSpPr>
              <p:cNvPr id="1896" name="Google Shape;1896;p53"/>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3"/>
            <p:cNvGrpSpPr/>
            <p:nvPr/>
          </p:nvGrpSpPr>
          <p:grpSpPr>
            <a:xfrm rot="-5400000">
              <a:off x="732996" y="3775194"/>
              <a:ext cx="439962" cy="440865"/>
              <a:chOff x="6877026" y="-284106"/>
              <a:chExt cx="815802" cy="817476"/>
            </a:xfrm>
          </p:grpSpPr>
          <p:sp>
            <p:nvSpPr>
              <p:cNvPr id="1899" name="Google Shape;1899;p53"/>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3"/>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3"/>
            <p:cNvGrpSpPr/>
            <p:nvPr/>
          </p:nvGrpSpPr>
          <p:grpSpPr>
            <a:xfrm rot="-5400000">
              <a:off x="383131" y="1576641"/>
              <a:ext cx="349428" cy="349428"/>
              <a:chOff x="3750000" y="-1887300"/>
              <a:chExt cx="1325598" cy="1325598"/>
            </a:xfrm>
          </p:grpSpPr>
          <p:sp>
            <p:nvSpPr>
              <p:cNvPr id="1902" name="Google Shape;1902;p53"/>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3"/>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3"/>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3"/>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3"/>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3"/>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3"/>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3"/>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3"/>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3"/>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1706;p49">
            <a:extLst>
              <a:ext uri="{FF2B5EF4-FFF2-40B4-BE49-F238E27FC236}">
                <a16:creationId xmlns:a16="http://schemas.microsoft.com/office/drawing/2014/main" id="{9A5B0C01-048F-4371-9AA7-56BF3B2CE594}"/>
              </a:ext>
            </a:extLst>
          </p:cNvPr>
          <p:cNvSpPr txBox="1">
            <a:spLocks noGrp="1"/>
          </p:cNvSpPr>
          <p:nvPr>
            <p:ph type="title"/>
          </p:nvPr>
        </p:nvSpPr>
        <p:spPr>
          <a:xfrm>
            <a:off x="897263" y="3607017"/>
            <a:ext cx="7349474" cy="700823"/>
          </a:xfrm>
          <a:prstGeom prst="rect">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 Break Time 🤧</a:t>
            </a:r>
            <a:endParaRPr sz="3200" dirty="0"/>
          </a:p>
        </p:txBody>
      </p:sp>
      <p:pic>
        <p:nvPicPr>
          <p:cNvPr id="4098" name="Picture 2" descr="Break Time Work GIF by Vadoo TV - Find &amp; Share on GIPHY">
            <a:extLst>
              <a:ext uri="{FF2B5EF4-FFF2-40B4-BE49-F238E27FC236}">
                <a16:creationId xmlns:a16="http://schemas.microsoft.com/office/drawing/2014/main" id="{5C9FF171-E366-431F-83D5-39044984DCD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10326" y="577673"/>
            <a:ext cx="2802890" cy="2802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39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26097" y="274009"/>
            <a:ext cx="752453"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8197059" y="4283053"/>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BE7968D-C78E-4C71-AEFE-73A88ACD358A}"/>
              </a:ext>
            </a:extLst>
          </p:cNvPr>
          <p:cNvPicPr>
            <a:picLocks noChangeAspect="1"/>
          </p:cNvPicPr>
          <p:nvPr/>
        </p:nvPicPr>
        <p:blipFill rotWithShape="1">
          <a:blip r:embed="rId3"/>
          <a:srcRect l="1761" t="2237" r="2358" b="3603"/>
          <a:stretch/>
        </p:blipFill>
        <p:spPr>
          <a:xfrm>
            <a:off x="2039797" y="1069118"/>
            <a:ext cx="1797234" cy="1733761"/>
          </a:xfrm>
          <a:prstGeom prst="ellipse">
            <a:avLst/>
          </a:prstGeom>
          <a:ln>
            <a:noFill/>
          </a:ln>
          <a:effectLst>
            <a:softEdge rad="112500"/>
          </a:effectLst>
        </p:spPr>
      </p:pic>
      <p:pic>
        <p:nvPicPr>
          <p:cNvPr id="1026" name="Picture 2">
            <a:extLst>
              <a:ext uri="{FF2B5EF4-FFF2-40B4-BE49-F238E27FC236}">
                <a16:creationId xmlns:a16="http://schemas.microsoft.com/office/drawing/2014/main" id="{AAB846E1-AA22-4C5D-9FE8-A742C751234D}"/>
              </a:ext>
            </a:extLst>
          </p:cNvPr>
          <p:cNvPicPr>
            <a:picLocks noChangeAspect="1" noChangeArrowheads="1"/>
          </p:cNvPicPr>
          <p:nvPr/>
        </p:nvPicPr>
        <p:blipFill>
          <a:blip r:embed="rId4"/>
          <a:srcRect t="898" b="898"/>
          <a:stretch/>
        </p:blipFill>
        <p:spPr bwMode="auto">
          <a:xfrm>
            <a:off x="5476275" y="1006545"/>
            <a:ext cx="1799071" cy="17667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1426818" y="2816288"/>
            <a:ext cx="2955725" cy="52243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Eng. Saher Muhamed</a:t>
            </a:r>
          </a:p>
          <a:p>
            <a:pPr marL="0" lvl="0" indent="0" rtl="0">
              <a:spcBef>
                <a:spcPts val="0"/>
              </a:spcBef>
              <a:spcAft>
                <a:spcPts val="0"/>
              </a:spcAft>
              <a:buNone/>
            </a:pPr>
            <a:r>
              <a:rPr lang="en-US" b="1" dirty="0"/>
              <a:t>Head of Data Science &amp; A</a:t>
            </a:r>
            <a:r>
              <a:rPr lang="en-US" sz="1400" b="1" dirty="0"/>
              <a:t>I </a:t>
            </a:r>
          </a:p>
          <a:p>
            <a:pPr marL="0" lvl="0" indent="0" rtl="0">
              <a:spcBef>
                <a:spcPts val="0"/>
              </a:spcBef>
              <a:spcAft>
                <a:spcPts val="0"/>
              </a:spcAft>
              <a:buNone/>
            </a:pPr>
            <a:endParaRPr sz="1400" b="1" dirty="0"/>
          </a:p>
        </p:txBody>
      </p:sp>
      <p:sp>
        <p:nvSpPr>
          <p:cNvPr id="62" name="Google Shape;1460;p37">
            <a:extLst>
              <a:ext uri="{FF2B5EF4-FFF2-40B4-BE49-F238E27FC236}">
                <a16:creationId xmlns:a16="http://schemas.microsoft.com/office/drawing/2014/main" id="{E938D0D1-C40F-493B-A398-C2657A14D0AC}"/>
              </a:ext>
            </a:extLst>
          </p:cNvPr>
          <p:cNvSpPr txBox="1">
            <a:spLocks/>
          </p:cNvSpPr>
          <p:nvPr/>
        </p:nvSpPr>
        <p:spPr>
          <a:xfrm>
            <a:off x="4761457" y="2809955"/>
            <a:ext cx="3330898" cy="438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b="1" dirty="0"/>
              <a:t>Eng. Ziad Mostafa</a:t>
            </a:r>
          </a:p>
          <a:p>
            <a:pPr marL="0" indent="0"/>
            <a:r>
              <a:rPr lang="en-US" b="1" dirty="0"/>
              <a:t>Vice Head of Data Science &amp; Ai</a:t>
            </a:r>
          </a:p>
        </p:txBody>
      </p:sp>
      <p:sp>
        <p:nvSpPr>
          <p:cNvPr id="63" name="Google Shape;1460;p37">
            <a:extLst>
              <a:ext uri="{FF2B5EF4-FFF2-40B4-BE49-F238E27FC236}">
                <a16:creationId xmlns:a16="http://schemas.microsoft.com/office/drawing/2014/main" id="{A76C97BB-E40A-4BD1-8F9D-6780AB65C709}"/>
              </a:ext>
            </a:extLst>
          </p:cNvPr>
          <p:cNvSpPr txBox="1">
            <a:spLocks/>
          </p:cNvSpPr>
          <p:nvPr/>
        </p:nvSpPr>
        <p:spPr>
          <a:xfrm>
            <a:off x="1426818" y="3468453"/>
            <a:ext cx="3145182"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100" dirty="0">
                <a:solidFill>
                  <a:schemeClr val="bg1">
                    <a:lumMod val="95000"/>
                  </a:schemeClr>
                </a:solidFill>
              </a:rPr>
              <a:t>SWE @Shipd || Ex. Data Analyst @ Digitell || Ex. Data Science Intern @ TaQa-Arabia || IBM &amp; Google Certified Data Analyst</a:t>
            </a:r>
          </a:p>
        </p:txBody>
      </p:sp>
      <p:sp>
        <p:nvSpPr>
          <p:cNvPr id="65" name="Google Shape;1460;p37">
            <a:extLst>
              <a:ext uri="{FF2B5EF4-FFF2-40B4-BE49-F238E27FC236}">
                <a16:creationId xmlns:a16="http://schemas.microsoft.com/office/drawing/2014/main" id="{BA5F8D11-FF85-455E-9074-E79BE4AD80F7}"/>
              </a:ext>
            </a:extLst>
          </p:cNvPr>
          <p:cNvSpPr txBox="1">
            <a:spLocks/>
          </p:cNvSpPr>
          <p:nvPr/>
        </p:nvSpPr>
        <p:spPr>
          <a:xfrm>
            <a:off x="4808306" y="3432098"/>
            <a:ext cx="3274417"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200" b="0" i="0" dirty="0">
                <a:effectLst/>
                <a:latin typeface="-apple-system"/>
              </a:rPr>
              <a:t>Microsoft Certified Data Scientist || Ex. Data Scientist @ ZeNN || Ex. Data Analyst Intern @ ENAKL || Ex. Data Science Trainee @ SHAI For AI</a:t>
            </a:r>
            <a:endParaRPr lang="en-US" sz="1100" dirty="0">
              <a:solidFill>
                <a:schemeClr val="bg1">
                  <a:lumMod val="95000"/>
                </a:schemeClr>
              </a:solidFill>
            </a:endParaRPr>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1966919" y="216425"/>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Board</a:t>
            </a:r>
          </a:p>
        </p:txBody>
      </p:sp>
      <p:grpSp>
        <p:nvGrpSpPr>
          <p:cNvPr id="67" name="Google Shape;2593;p70">
            <a:extLst>
              <a:ext uri="{FF2B5EF4-FFF2-40B4-BE49-F238E27FC236}">
                <a16:creationId xmlns:a16="http://schemas.microsoft.com/office/drawing/2014/main" id="{E5C5B4E4-4360-43B9-B3AA-CEE4B7EF9C6F}"/>
              </a:ext>
            </a:extLst>
          </p:cNvPr>
          <p:cNvGrpSpPr/>
          <p:nvPr/>
        </p:nvGrpSpPr>
        <p:grpSpPr>
          <a:xfrm>
            <a:off x="1983952" y="1013375"/>
            <a:ext cx="1888988" cy="1845248"/>
            <a:chOff x="1869950" y="1213450"/>
            <a:chExt cx="1932300" cy="1932300"/>
          </a:xfrm>
        </p:grpSpPr>
        <p:sp>
          <p:nvSpPr>
            <p:cNvPr id="68" name="Google Shape;2594;p70">
              <a:extLst>
                <a:ext uri="{FF2B5EF4-FFF2-40B4-BE49-F238E27FC236}">
                  <a16:creationId xmlns:a16="http://schemas.microsoft.com/office/drawing/2014/main" id="{8078423C-9237-4260-BB14-D0121C0EB343}"/>
                </a:ext>
              </a:extLst>
            </p:cNvPr>
            <p:cNvSpPr/>
            <p:nvPr/>
          </p:nvSpPr>
          <p:spPr>
            <a:xfrm>
              <a:off x="1869950" y="1213450"/>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 name="Google Shape;2595;p70">
              <a:extLst>
                <a:ext uri="{FF2B5EF4-FFF2-40B4-BE49-F238E27FC236}">
                  <a16:creationId xmlns:a16="http://schemas.microsoft.com/office/drawing/2014/main" id="{A3F9A2EE-706C-419B-BFF7-AF3ED4EDB477}"/>
                </a:ext>
              </a:extLst>
            </p:cNvPr>
            <p:cNvGrpSpPr/>
            <p:nvPr/>
          </p:nvGrpSpPr>
          <p:grpSpPr>
            <a:xfrm>
              <a:off x="1931800" y="1501698"/>
              <a:ext cx="240988" cy="196560"/>
              <a:chOff x="0" y="218808"/>
              <a:chExt cx="1325569" cy="1081186"/>
            </a:xfrm>
          </p:grpSpPr>
          <p:sp>
            <p:nvSpPr>
              <p:cNvPr id="70" name="Google Shape;2596;p70">
                <a:extLst>
                  <a:ext uri="{FF2B5EF4-FFF2-40B4-BE49-F238E27FC236}">
                    <a16:creationId xmlns:a16="http://schemas.microsoft.com/office/drawing/2014/main" id="{44667A55-1F7B-416D-A521-F4FA2A0E76E7}"/>
                  </a:ext>
                </a:extLst>
              </p:cNvPr>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97;p70">
                <a:extLst>
                  <a:ext uri="{FF2B5EF4-FFF2-40B4-BE49-F238E27FC236}">
                    <a16:creationId xmlns:a16="http://schemas.microsoft.com/office/drawing/2014/main" id="{0748359F-0C38-41C0-BB6C-825FA0A9A312}"/>
                  </a:ext>
                </a:extLst>
              </p:cNvPr>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598;p70">
                <a:extLst>
                  <a:ext uri="{FF2B5EF4-FFF2-40B4-BE49-F238E27FC236}">
                    <a16:creationId xmlns:a16="http://schemas.microsoft.com/office/drawing/2014/main" id="{984F81C1-FE5B-4484-9451-0AB52A217A0B}"/>
                  </a:ext>
                </a:extLst>
              </p:cNvPr>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99;p70">
                <a:extLst>
                  <a:ext uri="{FF2B5EF4-FFF2-40B4-BE49-F238E27FC236}">
                    <a16:creationId xmlns:a16="http://schemas.microsoft.com/office/drawing/2014/main" id="{A4327971-AD38-49DD-B6E7-6BEE8CAD6AE6}"/>
                  </a:ext>
                </a:extLst>
              </p:cNvPr>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00;p70">
                <a:extLst>
                  <a:ext uri="{FF2B5EF4-FFF2-40B4-BE49-F238E27FC236}">
                    <a16:creationId xmlns:a16="http://schemas.microsoft.com/office/drawing/2014/main" id="{18661E17-FE64-4DE7-97D5-E9B706E7BEB5}"/>
                  </a:ext>
                </a:extLst>
              </p:cNvPr>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01;p70">
                <a:extLst>
                  <a:ext uri="{FF2B5EF4-FFF2-40B4-BE49-F238E27FC236}">
                    <a16:creationId xmlns:a16="http://schemas.microsoft.com/office/drawing/2014/main" id="{ED6EBC17-EF41-4AD5-BA4C-7120AC519E35}"/>
                  </a:ext>
                </a:extLst>
              </p:cNvPr>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02;p70">
                <a:extLst>
                  <a:ext uri="{FF2B5EF4-FFF2-40B4-BE49-F238E27FC236}">
                    <a16:creationId xmlns:a16="http://schemas.microsoft.com/office/drawing/2014/main" id="{8E7F04D9-2198-41EF-9130-48BA73E246C6}"/>
                  </a:ext>
                </a:extLst>
              </p:cNvPr>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2593;p70">
            <a:extLst>
              <a:ext uri="{FF2B5EF4-FFF2-40B4-BE49-F238E27FC236}">
                <a16:creationId xmlns:a16="http://schemas.microsoft.com/office/drawing/2014/main" id="{F919E6DD-640A-4475-84E2-66EEA0A48DA4}"/>
              </a:ext>
            </a:extLst>
          </p:cNvPr>
          <p:cNvGrpSpPr/>
          <p:nvPr/>
        </p:nvGrpSpPr>
        <p:grpSpPr>
          <a:xfrm>
            <a:off x="5398774" y="955783"/>
            <a:ext cx="1954072" cy="1880707"/>
            <a:chOff x="4049102" y="1311534"/>
            <a:chExt cx="1932300" cy="1932300"/>
          </a:xfrm>
        </p:grpSpPr>
        <p:sp>
          <p:nvSpPr>
            <p:cNvPr id="88" name="Google Shape;2594;p70">
              <a:extLst>
                <a:ext uri="{FF2B5EF4-FFF2-40B4-BE49-F238E27FC236}">
                  <a16:creationId xmlns:a16="http://schemas.microsoft.com/office/drawing/2014/main" id="{6FE2F06E-9046-44A5-B526-F733F3D666B2}"/>
                </a:ext>
              </a:extLst>
            </p:cNvPr>
            <p:cNvSpPr/>
            <p:nvPr/>
          </p:nvSpPr>
          <p:spPr>
            <a:xfrm>
              <a:off x="4049102" y="1311534"/>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97;p70">
              <a:extLst>
                <a:ext uri="{FF2B5EF4-FFF2-40B4-BE49-F238E27FC236}">
                  <a16:creationId xmlns:a16="http://schemas.microsoft.com/office/drawing/2014/main" id="{F6686A6E-A088-4222-8454-5A7641406AB0}"/>
                </a:ext>
              </a:extLst>
            </p:cNvPr>
            <p:cNvSpPr/>
            <p:nvPr/>
          </p:nvSpPr>
          <p:spPr>
            <a:xfrm>
              <a:off x="5702292" y="1609863"/>
              <a:ext cx="196553" cy="196558"/>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hlinkClick r:id="rId5"/>
            <a:extLst>
              <a:ext uri="{FF2B5EF4-FFF2-40B4-BE49-F238E27FC236}">
                <a16:creationId xmlns:a16="http://schemas.microsoft.com/office/drawing/2014/main" id="{D049AEC9-FA76-4A66-9802-1FB98F13151B}"/>
              </a:ext>
            </a:extLst>
          </p:cNvPr>
          <p:cNvPicPr>
            <a:picLocks noChangeAspect="1"/>
          </p:cNvPicPr>
          <p:nvPr/>
        </p:nvPicPr>
        <p:blipFill>
          <a:blip r:embed="rId6"/>
          <a:stretch>
            <a:fillRect/>
          </a:stretch>
        </p:blipFill>
        <p:spPr>
          <a:xfrm>
            <a:off x="2887594" y="4179367"/>
            <a:ext cx="367377" cy="367377"/>
          </a:xfrm>
          <a:prstGeom prst="rect">
            <a:avLst/>
          </a:prstGeom>
        </p:spPr>
      </p:pic>
      <p:pic>
        <p:nvPicPr>
          <p:cNvPr id="12" name="Picture 11">
            <a:hlinkClick r:id="rId7"/>
            <a:extLst>
              <a:ext uri="{FF2B5EF4-FFF2-40B4-BE49-F238E27FC236}">
                <a16:creationId xmlns:a16="http://schemas.microsoft.com/office/drawing/2014/main" id="{A13C455A-78F0-49FA-A0E0-71C7992F5396}"/>
              </a:ext>
            </a:extLst>
          </p:cNvPr>
          <p:cNvPicPr>
            <a:picLocks noChangeAspect="1"/>
          </p:cNvPicPr>
          <p:nvPr/>
        </p:nvPicPr>
        <p:blipFill>
          <a:blip r:embed="rId8"/>
          <a:stretch>
            <a:fillRect/>
          </a:stretch>
        </p:blipFill>
        <p:spPr>
          <a:xfrm>
            <a:off x="2438917" y="4177846"/>
            <a:ext cx="367377" cy="367377"/>
          </a:xfrm>
          <a:prstGeom prst="rect">
            <a:avLst/>
          </a:prstGeom>
        </p:spPr>
      </p:pic>
      <p:pic>
        <p:nvPicPr>
          <p:cNvPr id="77" name="Picture 76">
            <a:hlinkClick r:id="rId9"/>
            <a:extLst>
              <a:ext uri="{FF2B5EF4-FFF2-40B4-BE49-F238E27FC236}">
                <a16:creationId xmlns:a16="http://schemas.microsoft.com/office/drawing/2014/main" id="{5CCC2E01-89BB-4DA5-8B09-5EB1ECD2119F}"/>
              </a:ext>
            </a:extLst>
          </p:cNvPr>
          <p:cNvPicPr>
            <a:picLocks noChangeAspect="1"/>
          </p:cNvPicPr>
          <p:nvPr/>
        </p:nvPicPr>
        <p:blipFill>
          <a:blip r:embed="rId6"/>
          <a:stretch>
            <a:fillRect/>
          </a:stretch>
        </p:blipFill>
        <p:spPr>
          <a:xfrm>
            <a:off x="6444909" y="4180888"/>
            <a:ext cx="367377" cy="367377"/>
          </a:xfrm>
          <a:prstGeom prst="rect">
            <a:avLst/>
          </a:prstGeom>
        </p:spPr>
      </p:pic>
      <p:pic>
        <p:nvPicPr>
          <p:cNvPr id="78" name="Picture 77">
            <a:hlinkClick r:id="rId10"/>
            <a:extLst>
              <a:ext uri="{FF2B5EF4-FFF2-40B4-BE49-F238E27FC236}">
                <a16:creationId xmlns:a16="http://schemas.microsoft.com/office/drawing/2014/main" id="{F2899C27-B54A-4FFE-9CE3-C9DEEE4ACE4B}"/>
              </a:ext>
            </a:extLst>
          </p:cNvPr>
          <p:cNvPicPr>
            <a:picLocks noChangeAspect="1"/>
          </p:cNvPicPr>
          <p:nvPr/>
        </p:nvPicPr>
        <p:blipFill>
          <a:blip r:embed="rId8"/>
          <a:stretch>
            <a:fillRect/>
          </a:stretch>
        </p:blipFill>
        <p:spPr>
          <a:xfrm>
            <a:off x="5996232" y="4179367"/>
            <a:ext cx="367377" cy="3673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633048" y="2093002"/>
            <a:ext cx="8539325" cy="915900"/>
          </a:xfrm>
          <a:prstGeom prst="rect">
            <a:avLst/>
          </a:prstGeom>
        </p:spPr>
        <p:txBody>
          <a:bodyPr spcFirstLastPara="1" wrap="square" lIns="91425" tIns="91425" rIns="91425" bIns="91425" anchor="ctr" anchorCtr="0">
            <a:noAutofit/>
          </a:bodyPr>
          <a:lstStyle/>
          <a:p>
            <a:r>
              <a:rPr lang="en-US" sz="4000" dirty="0"/>
              <a:t>02. Machine Learning Fundamentals</a:t>
            </a:r>
            <a:br>
              <a:rPr lang="en-US" sz="4000" dirty="0"/>
            </a:br>
            <a:endParaRPr lang="en-US" sz="40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299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CAFF0453-FDA7-1DA9-7454-21D62B0C68DF}"/>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17070426-4849-BB47-E4A7-D9C7D5775101}"/>
              </a:ext>
            </a:extLst>
          </p:cNvPr>
          <p:cNvSpPr txBox="1">
            <a:spLocks noGrp="1"/>
          </p:cNvSpPr>
          <p:nvPr>
            <p:ph type="title" idx="2"/>
          </p:nvPr>
        </p:nvSpPr>
        <p:spPr>
          <a:xfrm>
            <a:off x="581256" y="14083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1. Machine Learning Algorithms</a:t>
            </a:r>
          </a:p>
        </p:txBody>
      </p:sp>
      <p:sp>
        <p:nvSpPr>
          <p:cNvPr id="1595" name="Google Shape;1595;p41">
            <a:extLst>
              <a:ext uri="{FF2B5EF4-FFF2-40B4-BE49-F238E27FC236}">
                <a16:creationId xmlns:a16="http://schemas.microsoft.com/office/drawing/2014/main" id="{549680D8-9F21-EDCC-A198-483CB960C9EA}"/>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 name="Google Shape;1569;p41">
            <a:extLst>
              <a:ext uri="{FF2B5EF4-FFF2-40B4-BE49-F238E27FC236}">
                <a16:creationId xmlns:a16="http://schemas.microsoft.com/office/drawing/2014/main" id="{850959BB-7CE8-E7BE-2257-6705469DA42A}"/>
              </a:ext>
            </a:extLst>
          </p:cNvPr>
          <p:cNvSpPr txBox="1">
            <a:spLocks/>
          </p:cNvSpPr>
          <p:nvPr/>
        </p:nvSpPr>
        <p:spPr>
          <a:xfrm>
            <a:off x="969851" y="1633262"/>
            <a:ext cx="6841992" cy="26229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200" dirty="0">
                <a:solidFill>
                  <a:srgbClr val="FF5D57"/>
                </a:solidFill>
              </a:rPr>
              <a:t>Machine Learning </a:t>
            </a:r>
            <a:r>
              <a:rPr lang="en-US" sz="1200" b="0" dirty="0">
                <a:solidFill>
                  <a:schemeClr val="bg1"/>
                </a:solidFill>
              </a:rPr>
              <a:t>is a subset of artificial intelligence where algorithms learn patterns from data to make predictions or decisions without being explicitly programmed.</a:t>
            </a:r>
          </a:p>
          <a:p>
            <a:pPr>
              <a:buSzPct val="100000"/>
            </a:pPr>
            <a:endParaRPr lang="en-US" sz="1200" b="0" dirty="0">
              <a:solidFill>
                <a:schemeClr val="bg1"/>
              </a:solidFill>
            </a:endParaRPr>
          </a:p>
          <a:p>
            <a:pPr>
              <a:buSzPct val="100000"/>
            </a:pPr>
            <a:r>
              <a:rPr lang="en-US" sz="1200" dirty="0">
                <a:solidFill>
                  <a:srgbClr val="FF5D57"/>
                </a:solidFill>
              </a:rPr>
              <a:t>Machine Learning Algorithms  Types:-</a:t>
            </a:r>
          </a:p>
          <a:p>
            <a:pPr>
              <a:buSzPct val="100000"/>
            </a:pPr>
            <a:r>
              <a:rPr lang="en-US" sz="1200" dirty="0">
                <a:solidFill>
                  <a:schemeClr val="bg1"/>
                </a:solidFill>
              </a:rPr>
              <a:t>1. Supervised Learning Algorithms</a:t>
            </a:r>
          </a:p>
          <a:p>
            <a:pPr marL="257175" indent="-257175">
              <a:buSzPct val="100000"/>
              <a:buFont typeface="Arial" panose="020B0604020202020204" pitchFamily="34" charset="0"/>
              <a:buChar char="•"/>
            </a:pPr>
            <a:r>
              <a:rPr lang="en-US" sz="1200" b="0" dirty="0">
                <a:solidFill>
                  <a:schemeClr val="bg1"/>
                </a:solidFill>
              </a:rPr>
              <a:t>Trained on a labeled dataset where inputs (x-data) are paired with corresponding outputs (y-data).</a:t>
            </a:r>
          </a:p>
          <a:p>
            <a:pPr marL="257175" indent="-257175">
              <a:buSzPct val="100000"/>
              <a:buFont typeface="Arial" panose="020B0604020202020204" pitchFamily="34" charset="0"/>
              <a:buChar char="•"/>
            </a:pPr>
            <a:r>
              <a:rPr lang="en-US" sz="1200" b="0" dirty="0">
                <a:solidFill>
                  <a:schemeClr val="bg1"/>
                </a:solidFill>
              </a:rPr>
              <a:t>The model learns the relationship between inputs and outputs during training.</a:t>
            </a:r>
          </a:p>
          <a:p>
            <a:pPr marL="257175" indent="-257175">
              <a:buSzPct val="100000"/>
              <a:buFont typeface="Arial" panose="020B0604020202020204" pitchFamily="34" charset="0"/>
              <a:buChar char="•"/>
            </a:pPr>
            <a:r>
              <a:rPr lang="en-US" sz="1200" b="0" dirty="0">
                <a:solidFill>
                  <a:schemeClr val="bg1"/>
                </a:solidFill>
              </a:rPr>
              <a:t>Once trained, it can make predictions on new, unseen data.</a:t>
            </a:r>
          </a:p>
          <a:p>
            <a:pPr>
              <a:buSzPct val="100000"/>
            </a:pPr>
            <a:r>
              <a:rPr lang="en-US" sz="1200" dirty="0">
                <a:solidFill>
                  <a:srgbClr val="FB7654"/>
                </a:solidFill>
                <a:latin typeface="Arial" panose="020B0604020202020204" pitchFamily="34" charset="0"/>
              </a:rPr>
              <a:t>Example: </a:t>
            </a:r>
            <a:r>
              <a:rPr lang="en-US" sz="1200" b="0" dirty="0">
                <a:solidFill>
                  <a:srgbClr val="FFFFFF"/>
                </a:solidFill>
                <a:latin typeface="Arial" panose="020B0604020202020204" pitchFamily="34" charset="0"/>
              </a:rPr>
              <a:t>Predicting the salary of a house using </a:t>
            </a:r>
            <a:r>
              <a:rPr lang="en-US" sz="1200" b="0" dirty="0">
                <a:latin typeface="Arial" panose="020B0604020202020204" pitchFamily="34" charset="0"/>
              </a:rPr>
              <a:t>regression</a:t>
            </a:r>
            <a:r>
              <a:rPr lang="en-US" sz="1200" b="0" dirty="0">
                <a:solidFill>
                  <a:srgbClr val="FFFFFF"/>
                </a:solidFill>
                <a:latin typeface="Arial" panose="020B0604020202020204" pitchFamily="34" charset="0"/>
              </a:rPr>
              <a:t>.</a:t>
            </a:r>
          </a:p>
          <a:p>
            <a:pPr>
              <a:buSzPct val="100000"/>
            </a:pPr>
            <a:endParaRPr lang="en-US" sz="1200" b="0" dirty="0">
              <a:solidFill>
                <a:srgbClr val="FFFFFF"/>
              </a:solidFill>
              <a:latin typeface="Arial" panose="020B0604020202020204" pitchFamily="34" charset="0"/>
            </a:endParaRPr>
          </a:p>
          <a:p>
            <a:pPr>
              <a:buSzPct val="100000"/>
            </a:pPr>
            <a:r>
              <a:rPr lang="en-US" sz="1200" dirty="0">
                <a:solidFill>
                  <a:schemeClr val="bg1"/>
                </a:solidFill>
              </a:rPr>
              <a:t>2. Unsupervised Learning Algorithms</a:t>
            </a:r>
          </a:p>
          <a:p>
            <a:pPr marL="257175" indent="-257175" fontAlgn="base">
              <a:buSzPct val="100000"/>
              <a:buFont typeface="Arial" panose="020B0604020202020204" pitchFamily="34" charset="0"/>
              <a:buChar char="•"/>
            </a:pPr>
            <a:r>
              <a:rPr lang="en-US" sz="1200" b="0" dirty="0">
                <a:solidFill>
                  <a:schemeClr val="bg1"/>
                </a:solidFill>
              </a:rPr>
              <a:t>Trained using input data (x-data) without any associated outputs (y-data).</a:t>
            </a:r>
          </a:p>
          <a:p>
            <a:pPr marL="257175" indent="-257175" fontAlgn="base">
              <a:buSzPct val="100000"/>
              <a:buFont typeface="Arial" panose="020B0604020202020204" pitchFamily="34" charset="0"/>
              <a:buChar char="•"/>
            </a:pPr>
            <a:r>
              <a:rPr lang="en-US" sz="1200" b="0" dirty="0">
                <a:solidFill>
                  <a:schemeClr val="bg1"/>
                </a:solidFill>
              </a:rPr>
              <a:t>The goal is to find patterns or relationships in the data without predefined outcomes.</a:t>
            </a:r>
          </a:p>
          <a:p>
            <a:pPr fontAlgn="base">
              <a:buSzPct val="100000"/>
            </a:pPr>
            <a:r>
              <a:rPr lang="en-US" sz="1200" dirty="0">
                <a:solidFill>
                  <a:srgbClr val="FB7654"/>
                </a:solidFill>
                <a:latin typeface="Arial" panose="020B0604020202020204" pitchFamily="34" charset="0"/>
              </a:rPr>
              <a:t>Example:</a:t>
            </a:r>
            <a:r>
              <a:rPr lang="en-US" sz="1200" b="0" dirty="0">
                <a:solidFill>
                  <a:srgbClr val="FFFFFF"/>
                </a:solidFill>
                <a:latin typeface="Arial" panose="020B0604020202020204" pitchFamily="34" charset="0"/>
              </a:rPr>
              <a:t> Segmenting customers in marketing using </a:t>
            </a:r>
            <a:r>
              <a:rPr lang="en-US" sz="1200" b="0" dirty="0">
                <a:latin typeface="Arial" panose="020B0604020202020204" pitchFamily="34" charset="0"/>
              </a:rPr>
              <a:t>clustering</a:t>
            </a:r>
            <a:r>
              <a:rPr lang="en-US" sz="1200" b="0" dirty="0">
                <a:solidFill>
                  <a:srgbClr val="FFFFFF"/>
                </a:solidFill>
                <a:latin typeface="Arial" panose="020B0604020202020204" pitchFamily="34" charset="0"/>
              </a:rPr>
              <a:t>.</a:t>
            </a:r>
            <a:endParaRPr lang="en-US" sz="1200" b="0" dirty="0"/>
          </a:p>
          <a:p>
            <a:br>
              <a:rPr lang="en-US" sz="1200" dirty="0"/>
            </a:br>
            <a:endParaRPr lang="en-US" sz="1200" kern="100" dirty="0">
              <a:solidFill>
                <a:schemeClr val="bg1"/>
              </a:solidFill>
              <a:latin typeface="Aptos" panose="020B0004020202020204" pitchFamily="34" charset="0"/>
              <a:ea typeface="Aptos" panose="020B0004020202020204" pitchFamily="34" charset="0"/>
              <a:cs typeface="Arial" panose="020B0604020202020204" pitchFamily="34" charset="0"/>
            </a:endParaRPr>
          </a:p>
          <a:p>
            <a:pPr>
              <a:spcBef>
                <a:spcPts val="900"/>
              </a:spcBef>
              <a:spcAft>
                <a:spcPts val="900"/>
              </a:spcAft>
            </a:pPr>
            <a:endParaRPr lang="en-US" sz="1200" b="0" dirty="0"/>
          </a:p>
          <a:p>
            <a:br>
              <a:rPr lang="en-US" sz="1200" dirty="0"/>
            </a:br>
            <a:endParaRPr lang="en-US" sz="1200" b="0" dirty="0">
              <a:solidFill>
                <a:schemeClr val="bg1"/>
              </a:solidFill>
            </a:endParaRPr>
          </a:p>
        </p:txBody>
      </p:sp>
      <p:grpSp>
        <p:nvGrpSpPr>
          <p:cNvPr id="4" name="Google Shape;1584;p41">
            <a:extLst>
              <a:ext uri="{FF2B5EF4-FFF2-40B4-BE49-F238E27FC236}">
                <a16:creationId xmlns:a16="http://schemas.microsoft.com/office/drawing/2014/main" id="{8FA29858-B31D-B810-218C-674D59B59D11}"/>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83392BBB-5FC3-1903-7B86-9DF26A0AD55F}"/>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6EF0A006-2585-FCDF-3944-CEDE82E07167}"/>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spTree>
    <p:extLst>
      <p:ext uri="{BB962C8B-B14F-4D97-AF65-F5344CB8AC3E}">
        <p14:creationId xmlns:p14="http://schemas.microsoft.com/office/powerpoint/2010/main" val="240066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E215D359-D2C1-8B46-6B39-02D863F29DED}"/>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40C7DF1A-8181-979F-D3A0-925D512A4516}"/>
              </a:ext>
            </a:extLst>
          </p:cNvPr>
          <p:cNvSpPr txBox="1">
            <a:spLocks noGrp="1"/>
          </p:cNvSpPr>
          <p:nvPr>
            <p:ph type="title" idx="2"/>
          </p:nvPr>
        </p:nvSpPr>
        <p:spPr>
          <a:xfrm>
            <a:off x="581256" y="7604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2. Supervised vs. Unsupervised Learning</a:t>
            </a:r>
          </a:p>
        </p:txBody>
      </p:sp>
      <p:sp>
        <p:nvSpPr>
          <p:cNvPr id="1595" name="Google Shape;1595;p41">
            <a:extLst>
              <a:ext uri="{FF2B5EF4-FFF2-40B4-BE49-F238E27FC236}">
                <a16:creationId xmlns:a16="http://schemas.microsoft.com/office/drawing/2014/main" id="{9521FF69-1F4A-7F4D-7EED-4EEBBFD0694D}"/>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 name="Google Shape;1569;p41">
            <a:extLst>
              <a:ext uri="{FF2B5EF4-FFF2-40B4-BE49-F238E27FC236}">
                <a16:creationId xmlns:a16="http://schemas.microsoft.com/office/drawing/2014/main" id="{42E27BDD-F652-811F-CAE4-79B1A4D1E2F6}"/>
              </a:ext>
            </a:extLst>
          </p:cNvPr>
          <p:cNvSpPr txBox="1">
            <a:spLocks/>
          </p:cNvSpPr>
          <p:nvPr/>
        </p:nvSpPr>
        <p:spPr>
          <a:xfrm>
            <a:off x="1151004" y="630808"/>
            <a:ext cx="6841992" cy="26229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600" dirty="0">
                <a:solidFill>
                  <a:srgbClr val="FF5D57"/>
                </a:solidFill>
              </a:rPr>
              <a:t>1. Supervised Learning</a:t>
            </a:r>
          </a:p>
          <a:p>
            <a:pPr marL="257175" indent="-257175" fontAlgn="base">
              <a:buSzPct val="100000"/>
              <a:buFont typeface="Arial" panose="020B0604020202020204" pitchFamily="34" charset="0"/>
              <a:buChar char="•"/>
            </a:pPr>
            <a:r>
              <a:rPr lang="en-US" sz="1600" b="0" dirty="0">
                <a:solidFill>
                  <a:schemeClr val="bg1"/>
                </a:solidFill>
              </a:rPr>
              <a:t>Uses regression for predicting continuous numerical values.</a:t>
            </a:r>
          </a:p>
          <a:p>
            <a:pPr marL="257175" indent="-257175" fontAlgn="base">
              <a:buSzPct val="100000"/>
              <a:buFont typeface="Arial" panose="020B0604020202020204" pitchFamily="34" charset="0"/>
              <a:buChar char="•"/>
            </a:pPr>
            <a:r>
              <a:rPr lang="en-US" sz="1600" b="0" dirty="0">
                <a:solidFill>
                  <a:schemeClr val="bg1"/>
                </a:solidFill>
              </a:rPr>
              <a:t>Uses classification for predicting categorical outcomes.</a:t>
            </a:r>
          </a:p>
          <a:p>
            <a:pPr>
              <a:buSzPct val="100000"/>
            </a:pPr>
            <a:endParaRPr lang="en-US" sz="1600" b="0" dirty="0">
              <a:solidFill>
                <a:schemeClr val="bg1"/>
              </a:solidFill>
            </a:endParaRPr>
          </a:p>
        </p:txBody>
      </p:sp>
      <p:sp>
        <p:nvSpPr>
          <p:cNvPr id="3" name="Google Shape;1569;p41">
            <a:extLst>
              <a:ext uri="{FF2B5EF4-FFF2-40B4-BE49-F238E27FC236}">
                <a16:creationId xmlns:a16="http://schemas.microsoft.com/office/drawing/2014/main" id="{3CC28E2D-EB6D-0F1A-F44D-A73169269F34}"/>
              </a:ext>
            </a:extLst>
          </p:cNvPr>
          <p:cNvSpPr txBox="1">
            <a:spLocks/>
          </p:cNvSpPr>
          <p:nvPr/>
        </p:nvSpPr>
        <p:spPr>
          <a:xfrm>
            <a:off x="1151004" y="2516757"/>
            <a:ext cx="6841992" cy="2109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600" dirty="0">
                <a:solidFill>
                  <a:srgbClr val="FF5D57"/>
                </a:solidFill>
              </a:rPr>
              <a:t>2. Unsupervised Learning</a:t>
            </a:r>
          </a:p>
          <a:p>
            <a:pPr marL="257175" indent="-257175" fontAlgn="base">
              <a:buSzPct val="100000"/>
              <a:buFont typeface="Arial" panose="020B0604020202020204" pitchFamily="34" charset="0"/>
              <a:buChar char="•"/>
            </a:pPr>
            <a:r>
              <a:rPr lang="en-US" sz="1600" b="0" dirty="0">
                <a:solidFill>
                  <a:schemeClr val="bg1"/>
                </a:solidFill>
              </a:rPr>
              <a:t>Uses clustering to group similar data points.</a:t>
            </a:r>
          </a:p>
          <a:p>
            <a:pPr marL="257175" indent="-257175" fontAlgn="base">
              <a:buSzPct val="100000"/>
              <a:buFont typeface="Arial" panose="020B0604020202020204" pitchFamily="34" charset="0"/>
              <a:buChar char="•"/>
            </a:pPr>
            <a:r>
              <a:rPr lang="en-US" sz="1600" b="0" dirty="0">
                <a:solidFill>
                  <a:schemeClr val="bg1"/>
                </a:solidFill>
              </a:rPr>
              <a:t>Anomaly detection to identify outliers.</a:t>
            </a:r>
          </a:p>
          <a:p>
            <a:pPr marL="257175" indent="-257175" fontAlgn="base">
              <a:buSzPct val="100000"/>
              <a:buFont typeface="Arial" panose="020B0604020202020204" pitchFamily="34" charset="0"/>
              <a:buChar char="•"/>
            </a:pPr>
            <a:r>
              <a:rPr lang="en-US" sz="1600" b="0" dirty="0">
                <a:solidFill>
                  <a:schemeClr val="bg1"/>
                </a:solidFill>
              </a:rPr>
              <a:t>Dimensionality reduction to simplify data representation.</a:t>
            </a:r>
          </a:p>
        </p:txBody>
      </p:sp>
      <p:grpSp>
        <p:nvGrpSpPr>
          <p:cNvPr id="4" name="Google Shape;1584;p41">
            <a:extLst>
              <a:ext uri="{FF2B5EF4-FFF2-40B4-BE49-F238E27FC236}">
                <a16:creationId xmlns:a16="http://schemas.microsoft.com/office/drawing/2014/main" id="{C0C9F13A-9E93-4788-C517-CFDE6A0F5C5D}"/>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EA721522-B933-E93F-327B-F57AB975F085}"/>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96373FFF-FB97-5217-118D-F4A81D2FE8F0}"/>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spTree>
    <p:extLst>
      <p:ext uri="{BB962C8B-B14F-4D97-AF65-F5344CB8AC3E}">
        <p14:creationId xmlns:p14="http://schemas.microsoft.com/office/powerpoint/2010/main" val="263609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963738ED-32F7-6734-CA31-A41635D08D93}"/>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8F84F8D9-5271-7928-EA35-693642406448}"/>
              </a:ext>
            </a:extLst>
          </p:cNvPr>
          <p:cNvSpPr txBox="1">
            <a:spLocks noGrp="1"/>
          </p:cNvSpPr>
          <p:nvPr>
            <p:ph type="title" idx="2"/>
          </p:nvPr>
        </p:nvSpPr>
        <p:spPr>
          <a:xfrm>
            <a:off x="581256" y="7604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3. Regression vs. Classification</a:t>
            </a:r>
          </a:p>
        </p:txBody>
      </p:sp>
      <p:sp>
        <p:nvSpPr>
          <p:cNvPr id="1595" name="Google Shape;1595;p41">
            <a:extLst>
              <a:ext uri="{FF2B5EF4-FFF2-40B4-BE49-F238E27FC236}">
                <a16:creationId xmlns:a16="http://schemas.microsoft.com/office/drawing/2014/main" id="{E49DD4F3-04C3-93DF-0AA6-F8E5BED18FFE}"/>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 name="Google Shape;1569;p41">
            <a:extLst>
              <a:ext uri="{FF2B5EF4-FFF2-40B4-BE49-F238E27FC236}">
                <a16:creationId xmlns:a16="http://schemas.microsoft.com/office/drawing/2014/main" id="{46A82EF3-CBBE-63AD-1ABD-B55DC43EC2CC}"/>
              </a:ext>
            </a:extLst>
          </p:cNvPr>
          <p:cNvSpPr txBox="1">
            <a:spLocks/>
          </p:cNvSpPr>
          <p:nvPr/>
        </p:nvSpPr>
        <p:spPr>
          <a:xfrm>
            <a:off x="1017735" y="2004834"/>
            <a:ext cx="6841992" cy="26229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marL="171450" indent="-171450">
              <a:buSzPct val="100000"/>
              <a:buFont typeface="Arial" panose="020B0604020202020204" pitchFamily="34" charset="0"/>
              <a:buChar char="•"/>
            </a:pPr>
            <a:r>
              <a:rPr lang="en-US" sz="1000" dirty="0">
                <a:solidFill>
                  <a:srgbClr val="FF5D57"/>
                </a:solidFill>
              </a:rPr>
              <a:t>Regression: </a:t>
            </a:r>
            <a:r>
              <a:rPr lang="en-US" sz="1000" b="0" dirty="0">
                <a:solidFill>
                  <a:srgbClr val="FFFFFF"/>
                </a:solidFill>
                <a:latin typeface="Arial" panose="020B0604020202020204" pitchFamily="34" charset="0"/>
              </a:rPr>
              <a:t>Predicts a numerical value from a potentially infinite set of outputs.</a:t>
            </a:r>
            <a:endParaRPr lang="en-US" sz="1000" b="0" dirty="0">
              <a:solidFill>
                <a:schemeClr val="bg1"/>
              </a:solidFill>
            </a:endParaRPr>
          </a:p>
          <a:p>
            <a:pPr>
              <a:buSzPct val="100000"/>
            </a:pPr>
            <a:r>
              <a:rPr lang="en-US" sz="1000" dirty="0">
                <a:solidFill>
                  <a:srgbClr val="FB7654"/>
                </a:solidFill>
                <a:latin typeface="Arial" panose="020B0604020202020204" pitchFamily="34" charset="0"/>
              </a:rPr>
              <a:t>Example: </a:t>
            </a:r>
            <a:r>
              <a:rPr lang="en-US" sz="1000" b="0" dirty="0">
                <a:solidFill>
                  <a:srgbClr val="FFFFFF"/>
                </a:solidFill>
                <a:latin typeface="Arial" panose="020B0604020202020204" pitchFamily="34" charset="0"/>
              </a:rPr>
              <a:t>Predicting the salary of a house.</a:t>
            </a:r>
          </a:p>
          <a:p>
            <a:pPr>
              <a:buSzPct val="100000"/>
            </a:pPr>
            <a:endParaRPr lang="en-US" sz="1000" b="0" dirty="0"/>
          </a:p>
          <a:p>
            <a:pPr marL="171450" indent="-171450">
              <a:buSzPct val="100000"/>
              <a:buFont typeface="Arial" panose="020B0604020202020204" pitchFamily="34" charset="0"/>
              <a:buChar char="•"/>
            </a:pPr>
            <a:r>
              <a:rPr lang="en-US" sz="1000" dirty="0">
                <a:solidFill>
                  <a:srgbClr val="FF5D57"/>
                </a:solidFill>
              </a:rPr>
              <a:t>Classification: </a:t>
            </a:r>
            <a:r>
              <a:rPr lang="en-US" sz="1000" b="0" dirty="0">
                <a:solidFill>
                  <a:srgbClr val="FFFFFF"/>
                </a:solidFill>
                <a:latin typeface="Arial" panose="020B0604020202020204" pitchFamily="34" charset="0"/>
              </a:rPr>
              <a:t>Predicts a category or a small set of possible outputs.</a:t>
            </a:r>
            <a:endParaRPr lang="en-US" sz="1000" b="0" dirty="0">
              <a:solidFill>
                <a:srgbClr val="FB7654"/>
              </a:solidFill>
              <a:latin typeface="Arial" panose="020B0604020202020204" pitchFamily="34" charset="0"/>
            </a:endParaRPr>
          </a:p>
          <a:p>
            <a:pPr>
              <a:buSzPct val="100000"/>
            </a:pPr>
            <a:r>
              <a:rPr lang="en-US" sz="1000" dirty="0">
                <a:solidFill>
                  <a:srgbClr val="FB7654"/>
                </a:solidFill>
                <a:latin typeface="Arial" panose="020B0604020202020204" pitchFamily="34" charset="0"/>
              </a:rPr>
              <a:t>Example:</a:t>
            </a:r>
            <a:r>
              <a:rPr lang="en-US" sz="1000" b="0" dirty="0">
                <a:solidFill>
                  <a:srgbClr val="FFFFFF"/>
                </a:solidFill>
                <a:latin typeface="Arial" panose="020B0604020202020204" pitchFamily="34" charset="0"/>
              </a:rPr>
              <a:t> Determining whether an email is spam.</a:t>
            </a:r>
          </a:p>
          <a:p>
            <a:pPr>
              <a:buSzPct val="100000"/>
            </a:pPr>
            <a:endParaRPr lang="en-US" sz="1000" b="0" dirty="0">
              <a:solidFill>
                <a:srgbClr val="FFFFFF"/>
              </a:solidFill>
              <a:latin typeface="Arial" panose="020B0604020202020204" pitchFamily="34" charset="0"/>
            </a:endParaRPr>
          </a:p>
          <a:p>
            <a:pPr marL="171450" indent="-171450">
              <a:buSzPct val="100000"/>
              <a:buFont typeface="Arial" panose="020B0604020202020204" pitchFamily="34" charset="0"/>
              <a:buChar char="•"/>
            </a:pPr>
            <a:r>
              <a:rPr lang="en-US" sz="1000" dirty="0">
                <a:solidFill>
                  <a:srgbClr val="FF5D57"/>
                </a:solidFill>
              </a:rPr>
              <a:t>Regression Algorithms:</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Linear Regression</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Polynomial Regression</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Ridge/Lasso Regression</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Decision Tree Regressor</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Support Vector Machine (SVM)</a:t>
            </a:r>
          </a:p>
          <a:p>
            <a:pPr marL="171450" indent="-171450">
              <a:buSzPct val="100000"/>
              <a:buFont typeface="Wingdings" panose="05000000000000000000" pitchFamily="2" charset="2"/>
              <a:buChar char="q"/>
            </a:pPr>
            <a:r>
              <a:rPr lang="en-US" sz="1000" b="0" dirty="0">
                <a:solidFill>
                  <a:srgbClr val="FFFFFF"/>
                </a:solidFill>
                <a:latin typeface="Arial" panose="020B0604020202020204" pitchFamily="34" charset="0"/>
              </a:rPr>
              <a:t>Neural Networks</a:t>
            </a:r>
          </a:p>
          <a:p>
            <a:pPr>
              <a:buSzPct val="100000"/>
            </a:pPr>
            <a:br>
              <a:rPr lang="en-US" sz="1000" b="0" dirty="0"/>
            </a:br>
            <a:endParaRPr lang="en-US" sz="1000" b="0" dirty="0"/>
          </a:p>
          <a:p>
            <a:pPr marL="171450" indent="-171450">
              <a:buSzPct val="100000"/>
              <a:buFont typeface="Arial" panose="020B0604020202020204" pitchFamily="34" charset="0"/>
              <a:buChar char="•"/>
            </a:pPr>
            <a:r>
              <a:rPr lang="en-US" sz="1000" dirty="0">
                <a:solidFill>
                  <a:srgbClr val="FF5D57"/>
                </a:solidFill>
              </a:rPr>
              <a:t>Classification Algorithms:</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Logistic Regression</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K-Nearest Neighbor (KNN)</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Naïve Bayes</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Neural Networks</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Support Vector Machine (SVM)</a:t>
            </a:r>
          </a:p>
          <a:p>
            <a:pPr marL="228600" indent="-228600">
              <a:buSzPct val="100000"/>
              <a:buFont typeface="Wingdings" panose="05000000000000000000" pitchFamily="2" charset="2"/>
              <a:buChar char="q"/>
            </a:pPr>
            <a:r>
              <a:rPr lang="en-US" sz="1000" b="0" dirty="0">
                <a:solidFill>
                  <a:srgbClr val="FFFFFF"/>
                </a:solidFill>
                <a:latin typeface="Arial" panose="020B0604020202020204" pitchFamily="34" charset="0"/>
              </a:rPr>
              <a:t>Random Forest Classifier</a:t>
            </a:r>
          </a:p>
          <a:p>
            <a:pPr>
              <a:buSzPct val="100000"/>
            </a:pPr>
            <a:br>
              <a:rPr lang="en-US" sz="1000" b="0" dirty="0"/>
            </a:br>
            <a:endParaRPr lang="en-US" sz="1000" b="0" dirty="0"/>
          </a:p>
          <a:p>
            <a:pPr>
              <a:buSzPct val="100000"/>
            </a:pPr>
            <a:endParaRPr lang="en-US" sz="1000" b="0" dirty="0"/>
          </a:p>
          <a:p>
            <a:br>
              <a:rPr lang="en-US" sz="1000" dirty="0"/>
            </a:br>
            <a:endParaRPr lang="en-US" sz="1000" kern="100" dirty="0">
              <a:solidFill>
                <a:schemeClr val="bg1"/>
              </a:solidFill>
              <a:latin typeface="Aptos" panose="020B0004020202020204" pitchFamily="34" charset="0"/>
              <a:ea typeface="Aptos" panose="020B0004020202020204" pitchFamily="34" charset="0"/>
              <a:cs typeface="Arial" panose="020B0604020202020204" pitchFamily="34" charset="0"/>
            </a:endParaRPr>
          </a:p>
          <a:p>
            <a:pPr>
              <a:buSzPct val="100000"/>
            </a:pPr>
            <a:endParaRPr lang="en-US" sz="1000" b="0" dirty="0"/>
          </a:p>
          <a:p>
            <a:br>
              <a:rPr lang="en-US" sz="1000" dirty="0"/>
            </a:br>
            <a:endParaRPr lang="en-US" sz="1000" b="0" dirty="0">
              <a:solidFill>
                <a:schemeClr val="bg1"/>
              </a:solidFill>
            </a:endParaRPr>
          </a:p>
        </p:txBody>
      </p:sp>
      <p:grpSp>
        <p:nvGrpSpPr>
          <p:cNvPr id="4" name="Google Shape;1584;p41">
            <a:extLst>
              <a:ext uri="{FF2B5EF4-FFF2-40B4-BE49-F238E27FC236}">
                <a16:creationId xmlns:a16="http://schemas.microsoft.com/office/drawing/2014/main" id="{3F8FCC42-B182-62DF-B3B2-953DC2B5B48B}"/>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3164F7E5-DDA1-CDE8-E4EB-4EF351A87B4F}"/>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C73F9E7C-F767-2E0D-0820-AECF3C8A0566}"/>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pic>
        <p:nvPicPr>
          <p:cNvPr id="8" name="Picture 7">
            <a:extLst>
              <a:ext uri="{FF2B5EF4-FFF2-40B4-BE49-F238E27FC236}">
                <a16:creationId xmlns:a16="http://schemas.microsoft.com/office/drawing/2014/main" id="{B2071F64-E0E9-EFC6-4A08-64169512F3E0}"/>
              </a:ext>
            </a:extLst>
          </p:cNvPr>
          <p:cNvPicPr>
            <a:picLocks noChangeAspect="1"/>
          </p:cNvPicPr>
          <p:nvPr/>
        </p:nvPicPr>
        <p:blipFill>
          <a:blip r:embed="rId3"/>
          <a:stretch>
            <a:fillRect/>
          </a:stretch>
        </p:blipFill>
        <p:spPr>
          <a:xfrm>
            <a:off x="5679910" y="1755340"/>
            <a:ext cx="3199507" cy="1731965"/>
          </a:xfrm>
          <a:prstGeom prst="rect">
            <a:avLst/>
          </a:prstGeom>
        </p:spPr>
      </p:pic>
      <p:cxnSp>
        <p:nvCxnSpPr>
          <p:cNvPr id="11" name="Straight Arrow Connector 10">
            <a:extLst>
              <a:ext uri="{FF2B5EF4-FFF2-40B4-BE49-F238E27FC236}">
                <a16:creationId xmlns:a16="http://schemas.microsoft.com/office/drawing/2014/main" id="{37F50165-1ED1-410D-95A4-0B7C611D6CF9}"/>
              </a:ext>
            </a:extLst>
          </p:cNvPr>
          <p:cNvCxnSpPr>
            <a:cxnSpLocks/>
          </p:cNvCxnSpPr>
          <p:nvPr/>
        </p:nvCxnSpPr>
        <p:spPr>
          <a:xfrm flipH="1">
            <a:off x="2404535" y="2174241"/>
            <a:ext cx="765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19F99E5-A7D1-4EDA-94C0-9575214F8302}"/>
              </a:ext>
            </a:extLst>
          </p:cNvPr>
          <p:cNvSpPr/>
          <p:nvPr/>
        </p:nvSpPr>
        <p:spPr>
          <a:xfrm>
            <a:off x="1246325" y="2086186"/>
            <a:ext cx="1102402" cy="18287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27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0B5CC895-FB8B-2294-6A78-DF6C13F7883A}"/>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9D235746-A2A6-2FE1-8F49-A04808CC2410}"/>
              </a:ext>
            </a:extLst>
          </p:cNvPr>
          <p:cNvSpPr txBox="1">
            <a:spLocks noGrp="1"/>
          </p:cNvSpPr>
          <p:nvPr>
            <p:ph type="title" idx="2"/>
          </p:nvPr>
        </p:nvSpPr>
        <p:spPr>
          <a:xfrm>
            <a:off x="581256" y="7604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5. Linear Regression</a:t>
            </a:r>
          </a:p>
        </p:txBody>
      </p:sp>
      <p:sp>
        <p:nvSpPr>
          <p:cNvPr id="1595" name="Google Shape;1595;p41">
            <a:extLst>
              <a:ext uri="{FF2B5EF4-FFF2-40B4-BE49-F238E27FC236}">
                <a16:creationId xmlns:a16="http://schemas.microsoft.com/office/drawing/2014/main" id="{ADBA09E4-AD3C-72BD-038F-3D9662512534}"/>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mc:AlternateContent xmlns:mc="http://schemas.openxmlformats.org/markup-compatibility/2006">
        <mc:Choice xmlns:a14="http://schemas.microsoft.com/office/drawing/2010/main" Requires="a14">
          <p:sp>
            <p:nvSpPr>
              <p:cNvPr id="2" name="Google Shape;1569;p41">
                <a:extLst>
                  <a:ext uri="{FF2B5EF4-FFF2-40B4-BE49-F238E27FC236}">
                    <a16:creationId xmlns:a16="http://schemas.microsoft.com/office/drawing/2014/main" id="{5E2370E5-A59C-D303-0452-0076AE31BD06}"/>
                  </a:ext>
                </a:extLst>
              </p:cNvPr>
              <p:cNvSpPr txBox="1">
                <a:spLocks/>
              </p:cNvSpPr>
              <p:nvPr/>
            </p:nvSpPr>
            <p:spPr>
              <a:xfrm>
                <a:off x="792017" y="2070276"/>
                <a:ext cx="4917903" cy="1329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000" dirty="0">
                    <a:solidFill>
                      <a:srgbClr val="FF5D57"/>
                    </a:solidFill>
                  </a:rPr>
                  <a:t>5.1 Training Process</a:t>
                </a:r>
              </a:p>
              <a:p>
                <a:pPr marL="257175" indent="-257175" fontAlgn="base">
                  <a:buSzPct val="100000"/>
                  <a:buFont typeface="Arial" panose="020B0604020202020204" pitchFamily="34" charset="0"/>
                  <a:buChar char="•"/>
                </a:pPr>
                <a:r>
                  <a:rPr lang="en-US" sz="1000" dirty="0">
                    <a:solidFill>
                      <a:srgbClr val="FFFFFF"/>
                    </a:solidFill>
                    <a:latin typeface="Arial" panose="020B0604020202020204" pitchFamily="34" charset="0"/>
                  </a:rPr>
                  <a:t>Split</a:t>
                </a:r>
                <a:r>
                  <a:rPr lang="en-US" sz="1000" b="0" dirty="0">
                    <a:solidFill>
                      <a:srgbClr val="FFFFFF"/>
                    </a:solidFill>
                    <a:latin typeface="Arial" panose="020B0604020202020204" pitchFamily="34" charset="0"/>
                  </a:rPr>
                  <a:t> dataset into training (70%) and test (30%) sets.</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Use the </a:t>
                </a:r>
                <a:r>
                  <a:rPr lang="en-US" sz="1000" b="0" dirty="0" err="1">
                    <a:solidFill>
                      <a:srgbClr val="188038"/>
                    </a:solidFill>
                    <a:latin typeface="Roboto Mono" panose="00000009000000000000" pitchFamily="49" charset="0"/>
                  </a:rPr>
                  <a:t>train_test_split</a:t>
                </a:r>
                <a:r>
                  <a:rPr lang="en-US" sz="1000" b="0" dirty="0">
                    <a:solidFill>
                      <a:srgbClr val="FFFFFF"/>
                    </a:solidFill>
                    <a:latin typeface="Arial" panose="020B0604020202020204" pitchFamily="34" charset="0"/>
                  </a:rPr>
                  <a:t> method from </a:t>
                </a:r>
                <a:r>
                  <a:rPr lang="en-US" sz="1000" dirty="0" err="1">
                    <a:solidFill>
                      <a:srgbClr val="FFFFFF"/>
                    </a:solidFill>
                    <a:latin typeface="Arial" panose="020B0604020202020204" pitchFamily="34" charset="0"/>
                  </a:rPr>
                  <a:t>sklearn</a:t>
                </a:r>
                <a:r>
                  <a:rPr lang="en-US" sz="1000" b="0" dirty="0">
                    <a:solidFill>
                      <a:srgbClr val="FFFFFF"/>
                    </a:solidFill>
                    <a:latin typeface="Arial" panose="020B0604020202020204" pitchFamily="34" charset="0"/>
                  </a:rPr>
                  <a:t> to separate the data for training and testing</a:t>
                </a:r>
                <a:endParaRPr lang="en-US" sz="1000" dirty="0">
                  <a:solidFill>
                    <a:srgbClr val="FF5D57"/>
                  </a:solidFill>
                </a:endParaRPr>
              </a:p>
              <a:p>
                <a:pPr>
                  <a:spcBef>
                    <a:spcPts val="1050"/>
                  </a:spcBef>
                  <a:spcAft>
                    <a:spcPts val="300"/>
                  </a:spcAft>
                </a:pPr>
                <a:r>
                  <a:rPr lang="en-US" sz="1000" dirty="0">
                    <a:solidFill>
                      <a:srgbClr val="FF5D57"/>
                    </a:solidFill>
                  </a:rPr>
                  <a:t>5.2 Key Concepts</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Predict values by inserting feature values into the linear equation.</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Goal: Minimize the difference between the predicted and actual output values using techniques like </a:t>
                </a:r>
                <a:r>
                  <a:rPr lang="en-US" sz="1000" dirty="0">
                    <a:solidFill>
                      <a:srgbClr val="FFFFFF"/>
                    </a:solidFill>
                    <a:latin typeface="Arial" panose="020B0604020202020204" pitchFamily="34" charset="0"/>
                  </a:rPr>
                  <a:t>cost function </a:t>
                </a:r>
                <a:r>
                  <a:rPr lang="en-US" sz="1000" b="0" dirty="0">
                    <a:solidFill>
                      <a:srgbClr val="FFFFFF"/>
                    </a:solidFill>
                    <a:latin typeface="Arial" panose="020B0604020202020204" pitchFamily="34" charset="0"/>
                  </a:rPr>
                  <a:t>and </a:t>
                </a:r>
                <a:r>
                  <a:rPr lang="en-US" sz="1000" dirty="0">
                    <a:solidFill>
                      <a:srgbClr val="FFFFFF"/>
                    </a:solidFill>
                    <a:latin typeface="Arial" panose="020B0604020202020204" pitchFamily="34" charset="0"/>
                  </a:rPr>
                  <a:t>gradient descent</a:t>
                </a:r>
                <a:r>
                  <a:rPr lang="en-US" sz="1000" b="0" dirty="0">
                    <a:solidFill>
                      <a:srgbClr val="FFFFFF"/>
                    </a:solidFill>
                    <a:latin typeface="Arial" panose="020B0604020202020204" pitchFamily="34" charset="0"/>
                  </a:rPr>
                  <a:t>.</a:t>
                </a:r>
              </a:p>
              <a:p>
                <a:pPr marL="257175" indent="-257175" fontAlgn="base">
                  <a:buSzPct val="100000"/>
                  <a:buFont typeface="Arial" panose="020B0604020202020204" pitchFamily="34" charset="0"/>
                  <a:buChar char="•"/>
                </a:pPr>
                <a:endParaRPr lang="en-US" sz="1000" b="0" dirty="0">
                  <a:solidFill>
                    <a:srgbClr val="FFFFFF"/>
                  </a:solidFill>
                  <a:latin typeface="Arial" panose="020B0604020202020204" pitchFamily="34" charset="0"/>
                </a:endParaRPr>
              </a:p>
              <a:p>
                <a:pPr>
                  <a:buSzPct val="100000"/>
                </a:pPr>
                <a:r>
                  <a:rPr lang="en-US" sz="1000" dirty="0">
                    <a:solidFill>
                      <a:srgbClr val="FF5D57"/>
                    </a:solidFill>
                  </a:rPr>
                  <a:t>5.2 Overview</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A supervised learning algorithm that models the relationship between one or more input features and a continuous output.</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Assumes a linear relationship between the independent variables (features) and the dependent variable (target).</a:t>
                </a:r>
              </a:p>
              <a:p>
                <a:pPr fontAlgn="base">
                  <a:buSzPct val="100000"/>
                </a:pPr>
                <a:endParaRPr lang="en-US" sz="1000" dirty="0">
                  <a:solidFill>
                    <a:srgbClr val="FFFFFF"/>
                  </a:solidFill>
                  <a:latin typeface="Arial" panose="020B0604020202020204" pitchFamily="34" charset="0"/>
                </a:endParaRPr>
              </a:p>
              <a:p>
                <a:pPr marL="257175" indent="-257175" fontAlgn="base">
                  <a:buSzPct val="100000"/>
                  <a:buFont typeface="Arial" panose="020B0604020202020204" pitchFamily="34" charset="0"/>
                  <a:buChar char="•"/>
                </a:pPr>
                <a:r>
                  <a:rPr lang="en-US" sz="1000" dirty="0">
                    <a:solidFill>
                      <a:srgbClr val="FF5D57"/>
                    </a:solidFill>
                  </a:rPr>
                  <a:t>5.4 Linear Regression Equation</a:t>
                </a:r>
              </a:p>
              <a:p>
                <a:pPr marL="257175" indent="-257175" fontAlgn="base">
                  <a:buSzPct val="100000"/>
                  <a:buFont typeface="Arial" panose="020B0604020202020204" pitchFamily="34" charset="0"/>
                  <a:buChar char="•"/>
                </a:pPr>
                <a:r>
                  <a:rPr lang="en-US" sz="1000" b="0" dirty="0">
                    <a:solidFill>
                      <a:srgbClr val="FFFFFF"/>
                    </a:solidFill>
                    <a:latin typeface="Arial" panose="020B0604020202020204" pitchFamily="34" charset="0"/>
                  </a:rPr>
                  <a:t>The model function is:</a:t>
                </a:r>
                <a:br>
                  <a:rPr lang="en-US" sz="1000" b="0" dirty="0">
                    <a:solidFill>
                      <a:srgbClr val="FFFFFF"/>
                    </a:solidFill>
                    <a:latin typeface="Arial" panose="020B0604020202020204" pitchFamily="34" charset="0"/>
                  </a:rPr>
                </a:br>
                <a:r>
                  <a:rPr lang="en-US" sz="1000" b="0" dirty="0">
                    <a:solidFill>
                      <a:srgbClr val="FFFFFF"/>
                    </a:solidFill>
                    <a:latin typeface="Arial" panose="020B0604020202020204" pitchFamily="34" charset="0"/>
                  </a:rPr>
                  <a:t>𝐹(𝑥)=𝑤𝑥+𝑏 Where:</a:t>
                </a:r>
              </a:p>
              <a:p>
                <a:pPr marL="600075" lvl="2" indent="-257175" algn="l" fontAlgn="base">
                  <a:buSzPct val="100000"/>
                  <a:buFont typeface="Arial" panose="020B0604020202020204" pitchFamily="34" charset="0"/>
                  <a:buChar char="•"/>
                </a:pPr>
                <a:r>
                  <a:rPr lang="en-US" sz="1000" dirty="0">
                    <a:solidFill>
                      <a:srgbClr val="FFFFFF"/>
                    </a:solidFill>
                    <a:latin typeface="Arial" panose="020B0604020202020204" pitchFamily="34" charset="0"/>
                  </a:rPr>
                  <a:t>𝑤: Weight (coefficients)</a:t>
                </a:r>
              </a:p>
              <a:p>
                <a:pPr marL="600075" lvl="2" indent="-257175" algn="l" fontAlgn="base">
                  <a:buSzPct val="100000"/>
                  <a:buFont typeface="Arial" panose="020B0604020202020204" pitchFamily="34" charset="0"/>
                  <a:buChar char="•"/>
                </a:pPr>
                <a:r>
                  <a:rPr lang="en-US" sz="1000" dirty="0">
                    <a:solidFill>
                      <a:srgbClr val="FFFFFF"/>
                    </a:solidFill>
                    <a:latin typeface="Arial" panose="020B0604020202020204" pitchFamily="34" charset="0"/>
                  </a:rPr>
                  <a:t>𝑏: Bias</a:t>
                </a:r>
              </a:p>
              <a:p>
                <a:pPr marL="600075" lvl="2" indent="-257175" algn="l" fontAlgn="base">
                  <a:buSzPct val="100000"/>
                  <a:buFont typeface="Arial" panose="020B0604020202020204" pitchFamily="34" charset="0"/>
                  <a:buChar char="•"/>
                </a:pPr>
                <a:r>
                  <a:rPr lang="en-US" sz="1000" dirty="0">
                    <a:solidFill>
                      <a:srgbClr val="FFFFFF"/>
                    </a:solidFill>
                    <a:latin typeface="Arial" panose="020B0604020202020204" pitchFamily="34" charset="0"/>
                  </a:rPr>
                  <a:t>𝑥: Features (input variables)</a:t>
                </a:r>
              </a:p>
              <a:p>
                <a:pPr marL="600075" lvl="2" indent="-257175" algn="l" fontAlgn="base">
                  <a:buSzPct val="100000"/>
                  <a:buFont typeface="Arial" panose="020B0604020202020204" pitchFamily="34" charset="0"/>
                  <a:buChar char="•"/>
                </a:pPr>
                <a14:m>
                  <m:oMath xmlns:m="http://schemas.openxmlformats.org/officeDocument/2006/math">
                    <m:r>
                      <a:rPr lang="en-US" sz="1000" i="1">
                        <a:solidFill>
                          <a:srgbClr val="FFFFFF"/>
                        </a:solidFill>
                        <a:latin typeface="Cambria Math" panose="02040503050406030204" pitchFamily="18" charset="0"/>
                      </a:rPr>
                      <m:t>𝑓</m:t>
                    </m:r>
                    <m:d>
                      <m:dPr>
                        <m:ctrlPr>
                          <a:rPr lang="en-US" sz="1000" i="1">
                            <a:solidFill>
                              <a:srgbClr val="FFFFFF"/>
                            </a:solidFill>
                            <a:latin typeface="Cambria Math" panose="02040503050406030204" pitchFamily="18" charset="0"/>
                          </a:rPr>
                        </m:ctrlPr>
                      </m:dPr>
                      <m:e>
                        <m:r>
                          <a:rPr lang="en-US" sz="1000" i="1">
                            <a:solidFill>
                              <a:srgbClr val="FFFFFF"/>
                            </a:solidFill>
                            <a:latin typeface="Cambria Math" panose="02040503050406030204" pitchFamily="18" charset="0"/>
                          </a:rPr>
                          <m:t>𝑥</m:t>
                        </m:r>
                      </m:e>
                    </m:d>
                    <m:r>
                      <a:rPr lang="en-US" sz="1000" i="1">
                        <a:solidFill>
                          <a:srgbClr val="FFFFFF"/>
                        </a:solidFill>
                        <a:latin typeface="Cambria Math" panose="02040503050406030204" pitchFamily="18" charset="0"/>
                      </a:rPr>
                      <m:t> </m:t>
                    </m:r>
                    <m:r>
                      <a:rPr lang="en-US" sz="1000" i="1">
                        <a:solidFill>
                          <a:srgbClr val="FFFFFF"/>
                        </a:solidFill>
                        <a:latin typeface="Cambria Math" panose="02040503050406030204" pitchFamily="18" charset="0"/>
                      </a:rPr>
                      <m:t>𝑜𝑟</m:t>
                    </m:r>
                    <m:r>
                      <a:rPr lang="en-US" sz="1000" i="1">
                        <a:solidFill>
                          <a:srgbClr val="FFFFFF"/>
                        </a:solidFill>
                        <a:latin typeface="Cambria Math" panose="02040503050406030204" pitchFamily="18" charset="0"/>
                      </a:rPr>
                      <m:t> </m:t>
                    </m:r>
                    <m:r>
                      <a:rPr lang="en-US" sz="1000" i="1">
                        <a:solidFill>
                          <a:srgbClr val="FFFFFF"/>
                        </a:solidFill>
                        <a:latin typeface="Cambria Math" panose="02040503050406030204" pitchFamily="18" charset="0"/>
                      </a:rPr>
                      <m:t>𝑦</m:t>
                    </m:r>
                    <m:r>
                      <a:rPr lang="en-US" sz="1000" i="1">
                        <a:solidFill>
                          <a:srgbClr val="FFFFFF"/>
                        </a:solidFill>
                        <a:latin typeface="Cambria Math" panose="02040503050406030204" pitchFamily="18" charset="0"/>
                      </a:rPr>
                      <m:t>:</m:t>
                    </m:r>
                  </m:oMath>
                </a14:m>
                <a:r>
                  <a:rPr lang="en-US" sz="1000" dirty="0">
                    <a:solidFill>
                      <a:srgbClr val="FFFFFF"/>
                    </a:solidFill>
                    <a:latin typeface="Arial" panose="020B0604020202020204" pitchFamily="34" charset="0"/>
                  </a:rPr>
                  <a:t> Output / Target</a:t>
                </a:r>
              </a:p>
              <a:p>
                <a:pPr marL="342900" lvl="2" algn="l" fontAlgn="base">
                  <a:buSzPct val="100000"/>
                </a:pPr>
                <a:r>
                  <a:rPr lang="en-US" sz="1000" b="1" i="1" u="sng" dirty="0">
                    <a:solidFill>
                      <a:srgbClr val="FFFFFF"/>
                    </a:solidFill>
                    <a:latin typeface="Arial" panose="020B0604020202020204" pitchFamily="34" charset="0"/>
                  </a:rPr>
                  <a:t>Note</a:t>
                </a:r>
                <a:r>
                  <a:rPr lang="en-US" sz="1000" dirty="0">
                    <a:solidFill>
                      <a:srgbClr val="FFFFFF"/>
                    </a:solidFill>
                    <a:latin typeface="Arial" panose="020B0604020202020204" pitchFamily="34" charset="0"/>
                  </a:rPr>
                  <a:t>: linear regression uses gradient descent to find the model parameters (weights), the algorithm iteratively adjusts the parameters to minimize the cost function (typically Mean Squared Error or MSE). The goal is to reach the global minimum, where the cost function is at its lowest point, indicating the best-fit line for the data.</a:t>
                </a:r>
                <a:endParaRPr lang="en-US" sz="1000" b="0" dirty="0">
                  <a:solidFill>
                    <a:srgbClr val="FFFFFF"/>
                  </a:solidFill>
                  <a:latin typeface="Arial" panose="020B0604020202020204" pitchFamily="34" charset="0"/>
                </a:endParaRPr>
              </a:p>
              <a:p>
                <a:pPr fontAlgn="base">
                  <a:buSzPct val="100000"/>
                </a:pPr>
                <a:endParaRPr lang="en-US" sz="1000" b="0" dirty="0">
                  <a:solidFill>
                    <a:srgbClr val="FFFFFF"/>
                  </a:solidFill>
                  <a:latin typeface="Arial" panose="020B0604020202020204" pitchFamily="34" charset="0"/>
                </a:endParaRPr>
              </a:p>
              <a:p>
                <a:pPr marL="257175" indent="-257175" fontAlgn="base">
                  <a:buSzPct val="100000"/>
                  <a:buFont typeface="Arial" panose="020B0604020202020204" pitchFamily="34" charset="0"/>
                  <a:buChar char="•"/>
                </a:pPr>
                <a:endParaRPr lang="en-US" sz="1000" b="0" dirty="0">
                  <a:solidFill>
                    <a:srgbClr val="FFFFFF"/>
                  </a:solidFill>
                  <a:latin typeface="Arial" panose="020B0604020202020204" pitchFamily="34" charset="0"/>
                </a:endParaRPr>
              </a:p>
            </p:txBody>
          </p:sp>
        </mc:Choice>
        <mc:Fallback>
          <p:sp>
            <p:nvSpPr>
              <p:cNvPr id="2" name="Google Shape;1569;p41">
                <a:extLst>
                  <a:ext uri="{FF2B5EF4-FFF2-40B4-BE49-F238E27FC236}">
                    <a16:creationId xmlns:a16="http://schemas.microsoft.com/office/drawing/2014/main" id="{5E2370E5-A59C-D303-0452-0076AE31BD06}"/>
                  </a:ext>
                </a:extLst>
              </p:cNvPr>
              <p:cNvSpPr txBox="1">
                <a:spLocks noRot="1" noChangeAspect="1" noMove="1" noResize="1" noEditPoints="1" noAdjustHandles="1" noChangeArrowheads="1" noChangeShapeType="1" noTextEdit="1"/>
              </p:cNvSpPr>
              <p:nvPr/>
            </p:nvSpPr>
            <p:spPr>
              <a:xfrm>
                <a:off x="792017" y="2070276"/>
                <a:ext cx="4917903" cy="1329545"/>
              </a:xfrm>
              <a:prstGeom prst="rect">
                <a:avLst/>
              </a:prstGeom>
              <a:blipFill>
                <a:blip r:embed="rId3"/>
                <a:stretch>
                  <a:fillRect t="-126147" b="-105505"/>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7BBCC4ED-916D-46F3-9650-6D6BDF653744}"/>
              </a:ext>
            </a:extLst>
          </p:cNvPr>
          <p:cNvPicPr>
            <a:picLocks noChangeAspect="1"/>
          </p:cNvPicPr>
          <p:nvPr/>
        </p:nvPicPr>
        <p:blipFill>
          <a:blip r:embed="rId4"/>
          <a:stretch>
            <a:fillRect/>
          </a:stretch>
        </p:blipFill>
        <p:spPr>
          <a:xfrm>
            <a:off x="6541525" y="650894"/>
            <a:ext cx="1325222" cy="2024120"/>
          </a:xfrm>
          <a:prstGeom prst="rect">
            <a:avLst/>
          </a:prstGeom>
        </p:spPr>
      </p:pic>
      <p:pic>
        <p:nvPicPr>
          <p:cNvPr id="8" name="Picture 7">
            <a:extLst>
              <a:ext uri="{FF2B5EF4-FFF2-40B4-BE49-F238E27FC236}">
                <a16:creationId xmlns:a16="http://schemas.microsoft.com/office/drawing/2014/main" id="{D976E827-E6BA-4D24-A424-0003D0634AFD}"/>
              </a:ext>
            </a:extLst>
          </p:cNvPr>
          <p:cNvPicPr>
            <a:picLocks noChangeAspect="1"/>
          </p:cNvPicPr>
          <p:nvPr/>
        </p:nvPicPr>
        <p:blipFill>
          <a:blip r:embed="rId5"/>
          <a:stretch>
            <a:fillRect/>
          </a:stretch>
        </p:blipFill>
        <p:spPr>
          <a:xfrm>
            <a:off x="5675852" y="3008623"/>
            <a:ext cx="3389291" cy="1712390"/>
          </a:xfrm>
          <a:prstGeom prst="rect">
            <a:avLst/>
          </a:prstGeom>
        </p:spPr>
      </p:pic>
    </p:spTree>
    <p:extLst>
      <p:ext uri="{BB962C8B-B14F-4D97-AF65-F5344CB8AC3E}">
        <p14:creationId xmlns:p14="http://schemas.microsoft.com/office/powerpoint/2010/main" val="2476609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68D1A7AD-0F3D-85F9-FAF3-BCB039348D73}"/>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93E27363-50F4-AF59-CD98-0FA311D127C4}"/>
              </a:ext>
            </a:extLst>
          </p:cNvPr>
          <p:cNvSpPr txBox="1">
            <a:spLocks noGrp="1"/>
          </p:cNvSpPr>
          <p:nvPr>
            <p:ph type="title" idx="2"/>
          </p:nvPr>
        </p:nvSpPr>
        <p:spPr>
          <a:xfrm>
            <a:off x="581256" y="306698"/>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6. Error Metrics</a:t>
            </a:r>
          </a:p>
        </p:txBody>
      </p:sp>
      <p:sp>
        <p:nvSpPr>
          <p:cNvPr id="1595" name="Google Shape;1595;p41">
            <a:extLst>
              <a:ext uri="{FF2B5EF4-FFF2-40B4-BE49-F238E27FC236}">
                <a16:creationId xmlns:a16="http://schemas.microsoft.com/office/drawing/2014/main" id="{3CAA2076-0155-8C0A-A670-1929BAA03AFA}"/>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mc:AlternateContent xmlns:mc="http://schemas.openxmlformats.org/markup-compatibility/2006">
        <mc:Choice xmlns:a14="http://schemas.microsoft.com/office/drawing/2010/main" Requires="a14">
          <p:sp>
            <p:nvSpPr>
              <p:cNvPr id="2" name="Google Shape;1569;p41">
                <a:extLst>
                  <a:ext uri="{FF2B5EF4-FFF2-40B4-BE49-F238E27FC236}">
                    <a16:creationId xmlns:a16="http://schemas.microsoft.com/office/drawing/2014/main" id="{F7AB31CA-580D-8A07-C63E-8003AC7B1E06}"/>
                  </a:ext>
                </a:extLst>
              </p:cNvPr>
              <p:cNvSpPr txBox="1">
                <a:spLocks/>
              </p:cNvSpPr>
              <p:nvPr/>
            </p:nvSpPr>
            <p:spPr>
              <a:xfrm>
                <a:off x="1151004" y="841013"/>
                <a:ext cx="6841992" cy="2063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n-US" sz="1600" dirty="0">
                    <a:solidFill>
                      <a:srgbClr val="FF5D57"/>
                    </a:solidFill>
                  </a:rPr>
                  <a:t>7.1 Mean Squared Error (MSE)</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 Average of the squared differences between predicted and actual values.</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 Sensitive to outliers, as large errors disproportionately impact the score.</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 Commonly used when large errors are more critical in regression tasks.</a:t>
                </a:r>
              </a:p>
              <a:p>
                <a:pPr fontAlgn="base">
                  <a:buSzPct val="100000"/>
                </a:pPr>
                <a:endParaRPr lang="en-US" sz="1350" b="0" dirty="0">
                  <a:solidFill>
                    <a:srgbClr val="FFFFFF"/>
                  </a:solidFill>
                  <a:latin typeface="Arial" panose="020B0604020202020204" pitchFamily="34" charset="0"/>
                </a:endParaRPr>
              </a:p>
              <a:p>
                <a:pPr fontAlgn="base">
                  <a:buSzPct val="100000"/>
                </a:pPr>
                <a:r>
                  <a:rPr lang="en-US" sz="1600" dirty="0">
                    <a:solidFill>
                      <a:srgbClr val="FF5D57"/>
                    </a:solidFill>
                  </a:rPr>
                  <a:t>Formula:</a:t>
                </a:r>
              </a:p>
              <a:p>
                <a:pPr fontAlgn="base">
                  <a:buSzPct val="100000"/>
                </a:pPr>
                <a:r>
                  <a:rPr lang="en-US" sz="1350" b="0" dirty="0">
                    <a:solidFill>
                      <a:srgbClr val="FFFFFF"/>
                    </a:solidFill>
                    <a:latin typeface="Arial" panose="020B0604020202020204" pitchFamily="34" charset="0"/>
                  </a:rPr>
                  <a:t>	</a:t>
                </a:r>
                <a14:m>
                  <m:oMath xmlns:m="http://schemas.openxmlformats.org/officeDocument/2006/math">
                    <m:r>
                      <a:rPr lang="en-US" sz="1350" b="0" i="1">
                        <a:solidFill>
                          <a:srgbClr val="FFFFFF"/>
                        </a:solidFill>
                        <a:latin typeface="Cambria Math" panose="02040503050406030204" pitchFamily="18" charset="0"/>
                      </a:rPr>
                      <m:t>𝑀𝑆𝐸</m:t>
                    </m:r>
                    <m:r>
                      <a:rPr lang="en-US" sz="1350" b="0" i="1">
                        <a:solidFill>
                          <a:srgbClr val="FFFFFF"/>
                        </a:solidFill>
                        <a:latin typeface="Cambria Math" panose="02040503050406030204" pitchFamily="18" charset="0"/>
                      </a:rPr>
                      <m:t>=</m:t>
                    </m:r>
                    <m:f>
                      <m:fPr>
                        <m:ctrlPr>
                          <a:rPr lang="en-US" sz="1350" b="0" i="1">
                            <a:solidFill>
                              <a:srgbClr val="FFFFFF"/>
                            </a:solidFill>
                            <a:latin typeface="Cambria Math" panose="02040503050406030204" pitchFamily="18" charset="0"/>
                          </a:rPr>
                        </m:ctrlPr>
                      </m:fPr>
                      <m:num>
                        <m:r>
                          <a:rPr lang="en-US" sz="1350" b="0" i="1">
                            <a:solidFill>
                              <a:srgbClr val="FFFFFF"/>
                            </a:solidFill>
                            <a:latin typeface="Cambria Math" panose="02040503050406030204" pitchFamily="18" charset="0"/>
                          </a:rPr>
                          <m:t>1</m:t>
                        </m:r>
                      </m:num>
                      <m:den>
                        <m:r>
                          <a:rPr lang="en-US" sz="1350" b="0" i="1">
                            <a:solidFill>
                              <a:srgbClr val="FFFFFF"/>
                            </a:solidFill>
                            <a:latin typeface="Cambria Math" panose="02040503050406030204" pitchFamily="18" charset="0"/>
                          </a:rPr>
                          <m:t>𝑛</m:t>
                        </m:r>
                      </m:den>
                    </m:f>
                    <m:r>
                      <a:rPr lang="en-US" sz="1350" b="0" i="1">
                        <a:solidFill>
                          <a:srgbClr val="FFFFFF"/>
                        </a:solidFill>
                        <a:latin typeface="Cambria Math" panose="02040503050406030204" pitchFamily="18" charset="0"/>
                      </a:rPr>
                      <m:t> </m:t>
                    </m:r>
                    <m:nary>
                      <m:naryPr>
                        <m:chr m:val="∑"/>
                        <m:subHide m:val="on"/>
                        <m:supHide m:val="on"/>
                        <m:ctrlPr>
                          <a:rPr lang="en-US" sz="1350" b="0" i="1">
                            <a:solidFill>
                              <a:srgbClr val="FFFFFF"/>
                            </a:solidFill>
                            <a:latin typeface="Cambria Math" panose="02040503050406030204" pitchFamily="18" charset="0"/>
                          </a:rPr>
                        </m:ctrlPr>
                      </m:naryPr>
                      <m:sub/>
                      <m:sup/>
                      <m:e>
                        <m:sSup>
                          <m:sSupPr>
                            <m:ctrlPr>
                              <a:rPr lang="en-US" sz="1350" b="0" i="1">
                                <a:solidFill>
                                  <a:srgbClr val="FFFFFF"/>
                                </a:solidFill>
                                <a:latin typeface="Cambria Math" panose="02040503050406030204" pitchFamily="18" charset="0"/>
                              </a:rPr>
                            </m:ctrlPr>
                          </m:sSupPr>
                          <m:e>
                            <m:d>
                              <m:dPr>
                                <m:ctrlPr>
                                  <a:rPr lang="en-US" sz="1350" b="0" i="1">
                                    <a:solidFill>
                                      <a:srgbClr val="FFFFFF"/>
                                    </a:solidFill>
                                    <a:latin typeface="Cambria Math" panose="02040503050406030204" pitchFamily="18" charset="0"/>
                                  </a:rPr>
                                </m:ctrlPr>
                              </m:dPr>
                              <m:e>
                                <m:sSub>
                                  <m:sSubPr>
                                    <m:ctrlPr>
                                      <a:rPr lang="en-US" sz="1350" b="0" i="1">
                                        <a:solidFill>
                                          <a:srgbClr val="FFFFFF"/>
                                        </a:solidFill>
                                        <a:latin typeface="Cambria Math" panose="02040503050406030204" pitchFamily="18" charset="0"/>
                                      </a:rPr>
                                    </m:ctrlPr>
                                  </m:sSubPr>
                                  <m:e>
                                    <m:r>
                                      <a:rPr lang="en-US" sz="1350" b="0" i="1">
                                        <a:solidFill>
                                          <a:srgbClr val="FFFFFF"/>
                                        </a:solidFill>
                                        <a:latin typeface="Cambria Math" panose="02040503050406030204" pitchFamily="18" charset="0"/>
                                      </a:rPr>
                                      <m:t>𝑦</m:t>
                                    </m:r>
                                  </m:e>
                                  <m:sub>
                                    <m:r>
                                      <a:rPr lang="en-US" sz="1350" b="0" i="1">
                                        <a:solidFill>
                                          <a:srgbClr val="FFFFFF"/>
                                        </a:solidFill>
                                        <a:latin typeface="Cambria Math" panose="02040503050406030204" pitchFamily="18" charset="0"/>
                                      </a:rPr>
                                      <m:t>𝑝𝑟𝑒𝑑</m:t>
                                    </m:r>
                                  </m:sub>
                                </m:sSub>
                                <m:r>
                                  <a:rPr lang="en-US" sz="1350" b="0" i="1">
                                    <a:solidFill>
                                      <a:srgbClr val="FFFFFF"/>
                                    </a:solidFill>
                                    <a:latin typeface="Cambria Math" panose="02040503050406030204" pitchFamily="18" charset="0"/>
                                  </a:rPr>
                                  <m:t>−</m:t>
                                </m:r>
                                <m:sSub>
                                  <m:sSubPr>
                                    <m:ctrlPr>
                                      <a:rPr lang="en-US" sz="1350" b="0" i="1">
                                        <a:solidFill>
                                          <a:srgbClr val="FFFFFF"/>
                                        </a:solidFill>
                                        <a:latin typeface="Cambria Math" panose="02040503050406030204" pitchFamily="18" charset="0"/>
                                      </a:rPr>
                                    </m:ctrlPr>
                                  </m:sSubPr>
                                  <m:e>
                                    <m:r>
                                      <a:rPr lang="en-US" sz="1350" b="0" i="1">
                                        <a:solidFill>
                                          <a:srgbClr val="FFFFFF"/>
                                        </a:solidFill>
                                        <a:latin typeface="Cambria Math" panose="02040503050406030204" pitchFamily="18" charset="0"/>
                                      </a:rPr>
                                      <m:t>𝑦</m:t>
                                    </m:r>
                                  </m:e>
                                  <m:sub>
                                    <m:r>
                                      <a:rPr lang="en-US" sz="1350" b="0" i="1">
                                        <a:solidFill>
                                          <a:srgbClr val="FFFFFF"/>
                                        </a:solidFill>
                                        <a:latin typeface="Cambria Math" panose="02040503050406030204" pitchFamily="18" charset="0"/>
                                      </a:rPr>
                                      <m:t>𝑎𝑐𝑡𝑢𝑎𝑙</m:t>
                                    </m:r>
                                  </m:sub>
                                </m:sSub>
                              </m:e>
                            </m:d>
                          </m:e>
                          <m:sup>
                            <m:r>
                              <a:rPr lang="en-US" sz="1350" b="0" i="1">
                                <a:solidFill>
                                  <a:srgbClr val="FFFFFF"/>
                                </a:solidFill>
                                <a:latin typeface="Cambria Math" panose="02040503050406030204" pitchFamily="18" charset="0"/>
                              </a:rPr>
                              <m:t>2</m:t>
                            </m:r>
                          </m:sup>
                        </m:sSup>
                      </m:e>
                    </m:nary>
                  </m:oMath>
                </a14:m>
                <a:endParaRPr lang="en-US" sz="1350" b="0" dirty="0">
                  <a:solidFill>
                    <a:srgbClr val="FFFFFF"/>
                  </a:solidFill>
                  <a:latin typeface="Arial" panose="020B0604020202020204" pitchFamily="34" charset="0"/>
                </a:endParaRPr>
              </a:p>
            </p:txBody>
          </p:sp>
        </mc:Choice>
        <mc:Fallback>
          <p:sp>
            <p:nvSpPr>
              <p:cNvPr id="2" name="Google Shape;1569;p41">
                <a:extLst>
                  <a:ext uri="{FF2B5EF4-FFF2-40B4-BE49-F238E27FC236}">
                    <a16:creationId xmlns:a16="http://schemas.microsoft.com/office/drawing/2014/main" id="{F7AB31CA-580D-8A07-C63E-8003AC7B1E06}"/>
                  </a:ext>
                </a:extLst>
              </p:cNvPr>
              <p:cNvSpPr txBox="1">
                <a:spLocks noRot="1" noChangeAspect="1" noMove="1" noResize="1" noEditPoints="1" noAdjustHandles="1" noChangeArrowheads="1" noChangeShapeType="1" noTextEdit="1"/>
              </p:cNvSpPr>
              <p:nvPr/>
            </p:nvSpPr>
            <p:spPr>
              <a:xfrm>
                <a:off x="1151004" y="841013"/>
                <a:ext cx="6841992" cy="2063869"/>
              </a:xfrm>
              <a:prstGeom prst="rect">
                <a:avLst/>
              </a:prstGeom>
              <a:blipFill>
                <a:blip r:embed="rId3"/>
                <a:stretch>
                  <a:fillRect l="-535" b="-13274"/>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Google Shape;1569;p41">
                <a:extLst>
                  <a:ext uri="{FF2B5EF4-FFF2-40B4-BE49-F238E27FC236}">
                    <a16:creationId xmlns:a16="http://schemas.microsoft.com/office/drawing/2014/main" id="{DA6DB4CD-D13C-8E6D-900F-6814B46AFF07}"/>
                  </a:ext>
                </a:extLst>
              </p:cNvPr>
              <p:cNvSpPr txBox="1">
                <a:spLocks/>
              </p:cNvSpPr>
              <p:nvPr/>
            </p:nvSpPr>
            <p:spPr>
              <a:xfrm>
                <a:off x="1218029" y="2904881"/>
                <a:ext cx="6841992" cy="19319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buSzPct val="100000"/>
                </a:pPr>
                <a:r>
                  <a:rPr lang="es-ES" sz="1600" dirty="0">
                    <a:solidFill>
                      <a:srgbClr val="FF5D57"/>
                    </a:solidFill>
                  </a:rPr>
                  <a:t>7.2 Mean Absolute Error (MAE)</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Average of the absolute differences between predicted and actual values.</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Less sensitive to outliers, providing a more balanced view of errors.</a:t>
                </a:r>
              </a:p>
              <a:p>
                <a:pPr marL="257175" indent="-257175" fontAlgn="base">
                  <a:buSzPct val="100000"/>
                  <a:buFont typeface="Arial" panose="020B0604020202020204" pitchFamily="34" charset="0"/>
                  <a:buChar char="•"/>
                </a:pPr>
                <a:r>
                  <a:rPr lang="en-US" sz="1350" b="0" dirty="0">
                    <a:solidFill>
                      <a:srgbClr val="FFFFFF"/>
                    </a:solidFill>
                    <a:latin typeface="Arial" panose="020B0604020202020204" pitchFamily="34" charset="0"/>
                  </a:rPr>
                  <a:t>Preferred when outliers are present in the data, or a balanced error distribution is desired.</a:t>
                </a:r>
              </a:p>
              <a:p>
                <a:pPr fontAlgn="base">
                  <a:buSzPct val="100000"/>
                </a:pPr>
                <a:endParaRPr lang="en-US" sz="1350" b="0" dirty="0">
                  <a:solidFill>
                    <a:srgbClr val="FFFFFF"/>
                  </a:solidFill>
                  <a:latin typeface="Arial" panose="020B0604020202020204" pitchFamily="34" charset="0"/>
                </a:endParaRPr>
              </a:p>
              <a:p>
                <a:pPr fontAlgn="base">
                  <a:buSzPct val="100000"/>
                </a:pPr>
                <a:r>
                  <a:rPr lang="en-US" sz="1600" dirty="0">
                    <a:solidFill>
                      <a:srgbClr val="FF5D57"/>
                    </a:solidFill>
                  </a:rPr>
                  <a:t>Formula:</a:t>
                </a:r>
              </a:p>
              <a:p>
                <a:pPr fontAlgn="base">
                  <a:buSzPct val="100000"/>
                </a:pPr>
                <a:r>
                  <a:rPr lang="en-US" sz="1350" b="0" dirty="0">
                    <a:solidFill>
                      <a:srgbClr val="FFFFFF"/>
                    </a:solidFill>
                    <a:latin typeface="Arial" panose="020B0604020202020204" pitchFamily="34" charset="0"/>
                  </a:rPr>
                  <a:t>	</a:t>
                </a:r>
                <a14:m>
                  <m:oMath xmlns:m="http://schemas.openxmlformats.org/officeDocument/2006/math">
                    <m:r>
                      <a:rPr lang="en-US" sz="1350" b="0" i="1">
                        <a:solidFill>
                          <a:srgbClr val="FFFFFF"/>
                        </a:solidFill>
                        <a:latin typeface="Cambria Math" panose="02040503050406030204" pitchFamily="18" charset="0"/>
                      </a:rPr>
                      <m:t>𝑀𝐴𝐸</m:t>
                    </m:r>
                    <m:r>
                      <a:rPr lang="en-US" sz="1350" b="0" i="1">
                        <a:solidFill>
                          <a:srgbClr val="FFFFFF"/>
                        </a:solidFill>
                        <a:latin typeface="Cambria Math" panose="02040503050406030204" pitchFamily="18" charset="0"/>
                      </a:rPr>
                      <m:t>=</m:t>
                    </m:r>
                    <m:f>
                      <m:fPr>
                        <m:ctrlPr>
                          <a:rPr lang="en-US" sz="1350" b="0" i="1">
                            <a:solidFill>
                              <a:srgbClr val="FFFFFF"/>
                            </a:solidFill>
                            <a:latin typeface="Cambria Math" panose="02040503050406030204" pitchFamily="18" charset="0"/>
                          </a:rPr>
                        </m:ctrlPr>
                      </m:fPr>
                      <m:num>
                        <m:r>
                          <a:rPr lang="en-US" sz="1350" b="0" i="1">
                            <a:solidFill>
                              <a:srgbClr val="FFFFFF"/>
                            </a:solidFill>
                            <a:latin typeface="Cambria Math" panose="02040503050406030204" pitchFamily="18" charset="0"/>
                          </a:rPr>
                          <m:t>1</m:t>
                        </m:r>
                      </m:num>
                      <m:den>
                        <m:r>
                          <a:rPr lang="en-US" sz="1350" b="0" i="1">
                            <a:solidFill>
                              <a:srgbClr val="FFFFFF"/>
                            </a:solidFill>
                            <a:latin typeface="Cambria Math" panose="02040503050406030204" pitchFamily="18" charset="0"/>
                          </a:rPr>
                          <m:t>𝑛</m:t>
                        </m:r>
                      </m:den>
                    </m:f>
                    <m:r>
                      <a:rPr lang="en-US" sz="1350" b="0" i="1">
                        <a:solidFill>
                          <a:srgbClr val="FFFFFF"/>
                        </a:solidFill>
                        <a:latin typeface="Cambria Math" panose="02040503050406030204" pitchFamily="18" charset="0"/>
                      </a:rPr>
                      <m:t> </m:t>
                    </m:r>
                    <m:nary>
                      <m:naryPr>
                        <m:chr m:val="∑"/>
                        <m:subHide m:val="on"/>
                        <m:supHide m:val="on"/>
                        <m:ctrlPr>
                          <a:rPr lang="en-US" sz="1350" b="0" i="1">
                            <a:solidFill>
                              <a:srgbClr val="FFFFFF"/>
                            </a:solidFill>
                            <a:latin typeface="Cambria Math" panose="02040503050406030204" pitchFamily="18" charset="0"/>
                          </a:rPr>
                        </m:ctrlPr>
                      </m:naryPr>
                      <m:sub/>
                      <m:sup/>
                      <m:e>
                        <m:d>
                          <m:dPr>
                            <m:begChr m:val="|"/>
                            <m:endChr m:val="|"/>
                            <m:ctrlPr>
                              <a:rPr lang="en-US" sz="1350" b="0" i="1">
                                <a:solidFill>
                                  <a:srgbClr val="FFFFFF"/>
                                </a:solidFill>
                                <a:latin typeface="Cambria Math" panose="02040503050406030204" pitchFamily="18" charset="0"/>
                              </a:rPr>
                            </m:ctrlPr>
                          </m:dPr>
                          <m:e>
                            <m:sSub>
                              <m:sSubPr>
                                <m:ctrlPr>
                                  <a:rPr lang="en-US" sz="1350" b="0" i="1">
                                    <a:solidFill>
                                      <a:srgbClr val="FFFFFF"/>
                                    </a:solidFill>
                                    <a:latin typeface="Cambria Math" panose="02040503050406030204" pitchFamily="18" charset="0"/>
                                  </a:rPr>
                                </m:ctrlPr>
                              </m:sSubPr>
                              <m:e>
                                <m:r>
                                  <a:rPr lang="en-US" sz="1350" b="0" i="1">
                                    <a:solidFill>
                                      <a:srgbClr val="FFFFFF"/>
                                    </a:solidFill>
                                    <a:latin typeface="Cambria Math" panose="02040503050406030204" pitchFamily="18" charset="0"/>
                                  </a:rPr>
                                  <m:t>𝑦</m:t>
                                </m:r>
                              </m:e>
                              <m:sub>
                                <m:r>
                                  <a:rPr lang="en-US" sz="1350" b="0" i="1">
                                    <a:solidFill>
                                      <a:srgbClr val="FFFFFF"/>
                                    </a:solidFill>
                                    <a:latin typeface="Cambria Math" panose="02040503050406030204" pitchFamily="18" charset="0"/>
                                  </a:rPr>
                                  <m:t>𝑝𝑟𝑒𝑑</m:t>
                                </m:r>
                              </m:sub>
                            </m:sSub>
                            <m:r>
                              <a:rPr lang="en-US" sz="1350" b="0" i="1">
                                <a:solidFill>
                                  <a:srgbClr val="FFFFFF"/>
                                </a:solidFill>
                                <a:latin typeface="Cambria Math" panose="02040503050406030204" pitchFamily="18" charset="0"/>
                              </a:rPr>
                              <m:t>−</m:t>
                            </m:r>
                            <m:sSub>
                              <m:sSubPr>
                                <m:ctrlPr>
                                  <a:rPr lang="en-US" sz="1350" b="0" i="1">
                                    <a:solidFill>
                                      <a:srgbClr val="FFFFFF"/>
                                    </a:solidFill>
                                    <a:latin typeface="Cambria Math" panose="02040503050406030204" pitchFamily="18" charset="0"/>
                                  </a:rPr>
                                </m:ctrlPr>
                              </m:sSubPr>
                              <m:e>
                                <m:r>
                                  <a:rPr lang="en-US" sz="1350" b="0" i="1">
                                    <a:solidFill>
                                      <a:srgbClr val="FFFFFF"/>
                                    </a:solidFill>
                                    <a:latin typeface="Cambria Math" panose="02040503050406030204" pitchFamily="18" charset="0"/>
                                  </a:rPr>
                                  <m:t>𝑦</m:t>
                                </m:r>
                              </m:e>
                              <m:sub>
                                <m:r>
                                  <a:rPr lang="en-US" sz="1350" b="0" i="1">
                                    <a:solidFill>
                                      <a:srgbClr val="FFFFFF"/>
                                    </a:solidFill>
                                    <a:latin typeface="Cambria Math" panose="02040503050406030204" pitchFamily="18" charset="0"/>
                                  </a:rPr>
                                  <m:t>𝑎𝑐𝑡𝑢𝑎𝑙</m:t>
                                </m:r>
                              </m:sub>
                            </m:sSub>
                          </m:e>
                        </m:d>
                      </m:e>
                    </m:nary>
                  </m:oMath>
                </a14:m>
                <a:endParaRPr lang="en-US" sz="1350" b="0" dirty="0">
                  <a:solidFill>
                    <a:srgbClr val="FFFFFF"/>
                  </a:solidFill>
                  <a:latin typeface="Arial" panose="020B0604020202020204" pitchFamily="34" charset="0"/>
                </a:endParaRPr>
              </a:p>
            </p:txBody>
          </p:sp>
        </mc:Choice>
        <mc:Fallback>
          <p:sp>
            <p:nvSpPr>
              <p:cNvPr id="3" name="Google Shape;1569;p41">
                <a:extLst>
                  <a:ext uri="{FF2B5EF4-FFF2-40B4-BE49-F238E27FC236}">
                    <a16:creationId xmlns:a16="http://schemas.microsoft.com/office/drawing/2014/main" id="{DA6DB4CD-D13C-8E6D-900F-6814B46AFF07}"/>
                  </a:ext>
                </a:extLst>
              </p:cNvPr>
              <p:cNvSpPr txBox="1">
                <a:spLocks noRot="1" noChangeAspect="1" noMove="1" noResize="1" noEditPoints="1" noAdjustHandles="1" noChangeArrowheads="1" noChangeShapeType="1" noTextEdit="1"/>
              </p:cNvSpPr>
              <p:nvPr/>
            </p:nvSpPr>
            <p:spPr>
              <a:xfrm>
                <a:off x="1218029" y="2904881"/>
                <a:ext cx="6841992" cy="1931921"/>
              </a:xfrm>
              <a:prstGeom prst="rect">
                <a:avLst/>
              </a:prstGeom>
              <a:blipFill>
                <a:blip r:embed="rId4"/>
                <a:stretch>
                  <a:fillRect l="-535" t="-633" b="-22785"/>
                </a:stretch>
              </a:blipFill>
              <a:ln>
                <a:noFill/>
              </a:ln>
            </p:spPr>
            <p:txBody>
              <a:bodyPr/>
              <a:lstStyle/>
              <a:p>
                <a:r>
                  <a:rPr lang="en-US">
                    <a:noFill/>
                  </a:rPr>
                  <a:t> </a:t>
                </a:r>
              </a:p>
            </p:txBody>
          </p:sp>
        </mc:Fallback>
      </mc:AlternateContent>
      <p:grpSp>
        <p:nvGrpSpPr>
          <p:cNvPr id="4" name="Google Shape;1584;p41">
            <a:extLst>
              <a:ext uri="{FF2B5EF4-FFF2-40B4-BE49-F238E27FC236}">
                <a16:creationId xmlns:a16="http://schemas.microsoft.com/office/drawing/2014/main" id="{8E986F7A-7219-865E-FD24-EAE10D1E108C}"/>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637BFE4D-1A74-CE3F-DDBD-811FE23EDB58}"/>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079254B5-E9EE-362A-3DED-F8457B5E88EB}"/>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sp>
        <p:nvSpPr>
          <p:cNvPr id="7" name="Rectangle 1">
            <a:extLst>
              <a:ext uri="{FF2B5EF4-FFF2-40B4-BE49-F238E27FC236}">
                <a16:creationId xmlns:a16="http://schemas.microsoft.com/office/drawing/2014/main" id="{01AA8679-3337-0325-5897-7D978863E505}"/>
              </a:ext>
            </a:extLst>
          </p:cNvPr>
          <p:cNvSpPr>
            <a:spLocks noChangeArrowheads="1"/>
          </p:cNvSpPr>
          <p:nvPr/>
        </p:nvSpPr>
        <p:spPr bwMode="auto">
          <a:xfrm>
            <a:off x="0" y="79117"/>
            <a:ext cx="77649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750">
                <a:solidFill>
                  <a:schemeClr val="tx1"/>
                </a:solidFill>
                <a:latin typeface="Arial Unicode MS"/>
              </a:rPr>
              <a:t>train_test_split</a:t>
            </a:r>
            <a:r>
              <a:rPr lang="en-US" altLang="en-US" sz="600">
                <a:solidFill>
                  <a:schemeClr val="tx1"/>
                </a:solidFill>
              </a:rPr>
              <a:t> </a:t>
            </a:r>
            <a:endParaRPr lang="en-US" altLang="en-US" sz="1350">
              <a:solidFill>
                <a:schemeClr val="tx1"/>
              </a:solidFill>
              <a:latin typeface="Arial" panose="020B0604020202020204" pitchFamily="34" charset="0"/>
            </a:endParaRPr>
          </a:p>
        </p:txBody>
      </p:sp>
    </p:spTree>
    <p:extLst>
      <p:ext uri="{BB962C8B-B14F-4D97-AF65-F5344CB8AC3E}">
        <p14:creationId xmlns:p14="http://schemas.microsoft.com/office/powerpoint/2010/main" val="253708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7">
          <a:extLst>
            <a:ext uri="{FF2B5EF4-FFF2-40B4-BE49-F238E27FC236}">
              <a16:creationId xmlns:a16="http://schemas.microsoft.com/office/drawing/2014/main" id="{52CBB2ED-9F5A-DF95-0043-9572E21F66F1}"/>
            </a:ext>
          </a:extLst>
        </p:cNvPr>
        <p:cNvGrpSpPr/>
        <p:nvPr/>
      </p:nvGrpSpPr>
      <p:grpSpPr>
        <a:xfrm>
          <a:off x="0" y="0"/>
          <a:ext cx="0" cy="0"/>
          <a:chOff x="0" y="0"/>
          <a:chExt cx="0" cy="0"/>
        </a:xfrm>
      </p:grpSpPr>
      <p:sp>
        <p:nvSpPr>
          <p:cNvPr id="1569" name="Google Shape;1569;p41">
            <a:extLst>
              <a:ext uri="{FF2B5EF4-FFF2-40B4-BE49-F238E27FC236}">
                <a16:creationId xmlns:a16="http://schemas.microsoft.com/office/drawing/2014/main" id="{3CC2DDB5-6C16-6A88-8008-AA3C50F6574B}"/>
              </a:ext>
            </a:extLst>
          </p:cNvPr>
          <p:cNvSpPr txBox="1">
            <a:spLocks noGrp="1"/>
          </p:cNvSpPr>
          <p:nvPr>
            <p:ph type="title" idx="2"/>
          </p:nvPr>
        </p:nvSpPr>
        <p:spPr>
          <a:xfrm>
            <a:off x="581256" y="76042"/>
            <a:ext cx="8115538" cy="594378"/>
          </a:xfrm>
          <a:prstGeom prst="rect">
            <a:avLst/>
          </a:prstGeom>
        </p:spPr>
        <p:txBody>
          <a:bodyPr spcFirstLastPara="1" wrap="square" lIns="91425" tIns="91425" rIns="91425" bIns="91425" anchor="ctr" anchorCtr="0">
            <a:noAutofit/>
          </a:bodyPr>
          <a:lstStyle/>
          <a:p>
            <a:pPr algn="ctr"/>
            <a:r>
              <a:rPr lang="en-US" sz="2800" dirty="0">
                <a:solidFill>
                  <a:srgbClr val="F2AC4E"/>
                </a:solidFill>
              </a:rPr>
              <a:t>7. Feature Selection</a:t>
            </a:r>
          </a:p>
        </p:txBody>
      </p:sp>
      <p:sp>
        <p:nvSpPr>
          <p:cNvPr id="1595" name="Google Shape;1595;p41">
            <a:extLst>
              <a:ext uri="{FF2B5EF4-FFF2-40B4-BE49-F238E27FC236}">
                <a16:creationId xmlns:a16="http://schemas.microsoft.com/office/drawing/2014/main" id="{E1293246-A294-B666-26C3-C6F6B4D0E629}"/>
              </a:ext>
            </a:extLst>
          </p:cNvPr>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 name="Google Shape;1569;p41">
            <a:extLst>
              <a:ext uri="{FF2B5EF4-FFF2-40B4-BE49-F238E27FC236}">
                <a16:creationId xmlns:a16="http://schemas.microsoft.com/office/drawing/2014/main" id="{CFD59826-0ACF-0B9C-84E7-1A442C04601F}"/>
              </a:ext>
            </a:extLst>
          </p:cNvPr>
          <p:cNvSpPr txBox="1">
            <a:spLocks/>
          </p:cNvSpPr>
          <p:nvPr/>
        </p:nvSpPr>
        <p:spPr>
          <a:xfrm>
            <a:off x="1151004" y="1177443"/>
            <a:ext cx="6953380" cy="23514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6000" b="1" i="0" u="none" strike="noStrike" cap="none">
                <a:solidFill>
                  <a:schemeClr val="accent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0" i="0" u="none" strike="noStrike" cap="none">
                <a:solidFill>
                  <a:schemeClr val="lt1"/>
                </a:solidFill>
                <a:latin typeface="DM Sans"/>
                <a:ea typeface="DM Sans"/>
                <a:cs typeface="DM Sans"/>
                <a:sym typeface="DM Sans"/>
              </a:defRPr>
            </a:lvl9pPr>
          </a:lstStyle>
          <a:p>
            <a:pPr>
              <a:spcBef>
                <a:spcPts val="1050"/>
              </a:spcBef>
              <a:spcAft>
                <a:spcPts val="300"/>
              </a:spcAft>
            </a:pPr>
            <a:r>
              <a:rPr lang="en-US" sz="1600" dirty="0">
                <a:solidFill>
                  <a:srgbClr val="FF5D57"/>
                </a:solidFill>
              </a:rPr>
              <a:t>Feature Selection is the process of selecting a subset of relevant features from the original dataset to improve model performance and reduce overfitting.</a:t>
            </a:r>
          </a:p>
          <a:p>
            <a:pPr>
              <a:spcBef>
                <a:spcPts val="1050"/>
              </a:spcBef>
              <a:spcAft>
                <a:spcPts val="300"/>
              </a:spcAft>
            </a:pPr>
            <a:r>
              <a:rPr lang="en-US" sz="1600" dirty="0">
                <a:solidFill>
                  <a:srgbClr val="FF5D57"/>
                </a:solidFill>
              </a:rPr>
              <a:t>Key</a:t>
            </a:r>
            <a:r>
              <a:rPr lang="en-US" sz="1350" dirty="0">
                <a:solidFill>
                  <a:srgbClr val="FFFFFF"/>
                </a:solidFill>
                <a:latin typeface="Arial" panose="020B0604020202020204" pitchFamily="34" charset="0"/>
              </a:rPr>
              <a:t> </a:t>
            </a:r>
            <a:r>
              <a:rPr lang="en-US" sz="1600" dirty="0">
                <a:solidFill>
                  <a:srgbClr val="FF5D57"/>
                </a:solidFill>
              </a:rPr>
              <a:t>Methods</a:t>
            </a:r>
          </a:p>
          <a:p>
            <a:pPr marL="257175" indent="-257175" fontAlgn="base">
              <a:buSzPct val="100000"/>
              <a:buFont typeface="Arial" panose="020B0604020202020204" pitchFamily="34" charset="0"/>
              <a:buChar char="•"/>
            </a:pPr>
            <a:r>
              <a:rPr lang="en-US" sz="1350" dirty="0">
                <a:solidFill>
                  <a:srgbClr val="FFFFFF"/>
                </a:solidFill>
                <a:latin typeface="Arial" panose="020B0604020202020204" pitchFamily="34" charset="0"/>
              </a:rPr>
              <a:t>Feature importance scores </a:t>
            </a:r>
            <a:r>
              <a:rPr lang="en-US" sz="1350" b="0" dirty="0">
                <a:solidFill>
                  <a:srgbClr val="FFFFFF"/>
                </a:solidFill>
                <a:latin typeface="Arial" panose="020B0604020202020204" pitchFamily="34" charset="0"/>
              </a:rPr>
              <a:t>to evaluate feature relevance.</a:t>
            </a:r>
          </a:p>
          <a:p>
            <a:pPr marL="257175" indent="-257175" fontAlgn="base">
              <a:buSzPct val="100000"/>
              <a:buFont typeface="Arial" panose="020B0604020202020204" pitchFamily="34" charset="0"/>
              <a:buChar char="•"/>
            </a:pPr>
            <a:r>
              <a:rPr lang="en-US" sz="1350" dirty="0">
                <a:solidFill>
                  <a:srgbClr val="FFFFFF"/>
                </a:solidFill>
                <a:latin typeface="Arial" panose="020B0604020202020204" pitchFamily="34" charset="0"/>
              </a:rPr>
              <a:t>Recursive feature elimination </a:t>
            </a:r>
            <a:r>
              <a:rPr lang="en-US" sz="1350" b="0" dirty="0">
                <a:solidFill>
                  <a:srgbClr val="FFFFFF"/>
                </a:solidFill>
                <a:latin typeface="Arial" panose="020B0604020202020204" pitchFamily="34" charset="0"/>
              </a:rPr>
              <a:t>(RFE) for iterative feature removal.</a:t>
            </a:r>
          </a:p>
          <a:p>
            <a:pPr marL="257175" indent="-257175" fontAlgn="base">
              <a:buSzPct val="100000"/>
              <a:buFont typeface="Arial" panose="020B0604020202020204" pitchFamily="34" charset="0"/>
              <a:buChar char="•"/>
            </a:pPr>
            <a:r>
              <a:rPr lang="en-US" sz="1350" dirty="0">
                <a:solidFill>
                  <a:srgbClr val="FFFFFF"/>
                </a:solidFill>
                <a:latin typeface="Arial" panose="020B0604020202020204" pitchFamily="34" charset="0"/>
              </a:rPr>
              <a:t>Model-based feature selection </a:t>
            </a:r>
            <a:r>
              <a:rPr lang="en-US" sz="1350" b="0" dirty="0">
                <a:solidFill>
                  <a:srgbClr val="FFFFFF"/>
                </a:solidFill>
                <a:latin typeface="Arial" panose="020B0604020202020204" pitchFamily="34" charset="0"/>
              </a:rPr>
              <a:t>(e.g., Lasso regularization) for identifying important features that contribute to predictive performance.</a:t>
            </a:r>
          </a:p>
        </p:txBody>
      </p:sp>
      <p:grpSp>
        <p:nvGrpSpPr>
          <p:cNvPr id="4" name="Google Shape;1584;p41">
            <a:extLst>
              <a:ext uri="{FF2B5EF4-FFF2-40B4-BE49-F238E27FC236}">
                <a16:creationId xmlns:a16="http://schemas.microsoft.com/office/drawing/2014/main" id="{2682FF55-2983-87AB-C03B-4425805020B8}"/>
              </a:ext>
            </a:extLst>
          </p:cNvPr>
          <p:cNvGrpSpPr/>
          <p:nvPr/>
        </p:nvGrpSpPr>
        <p:grpSpPr>
          <a:xfrm>
            <a:off x="8042690" y="3842016"/>
            <a:ext cx="890914" cy="656393"/>
            <a:chOff x="615049" y="-2153927"/>
            <a:chExt cx="1417751" cy="1044546"/>
          </a:xfrm>
        </p:grpSpPr>
        <p:sp>
          <p:nvSpPr>
            <p:cNvPr id="5" name="Google Shape;1585;p41">
              <a:extLst>
                <a:ext uri="{FF2B5EF4-FFF2-40B4-BE49-F238E27FC236}">
                  <a16:creationId xmlns:a16="http://schemas.microsoft.com/office/drawing/2014/main" id="{B6138B50-A135-98A8-AEE2-01DC48835E30}"/>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6" name="Google Shape;1586;p41">
              <a:extLst>
                <a:ext uri="{FF2B5EF4-FFF2-40B4-BE49-F238E27FC236}">
                  <a16:creationId xmlns:a16="http://schemas.microsoft.com/office/drawing/2014/main" id="{4CA5B656-1CE1-C343-1761-E9161CEB07E2}"/>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grpSp>
      <p:sp>
        <p:nvSpPr>
          <p:cNvPr id="7" name="Rectangle 1">
            <a:extLst>
              <a:ext uri="{FF2B5EF4-FFF2-40B4-BE49-F238E27FC236}">
                <a16:creationId xmlns:a16="http://schemas.microsoft.com/office/drawing/2014/main" id="{643951A0-D734-4050-50B0-406DA18C75D5}"/>
              </a:ext>
            </a:extLst>
          </p:cNvPr>
          <p:cNvSpPr>
            <a:spLocks noChangeArrowheads="1"/>
          </p:cNvSpPr>
          <p:nvPr/>
        </p:nvSpPr>
        <p:spPr bwMode="auto">
          <a:xfrm>
            <a:off x="0" y="79117"/>
            <a:ext cx="77649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750">
                <a:solidFill>
                  <a:schemeClr val="tx1"/>
                </a:solidFill>
                <a:latin typeface="Arial Unicode MS"/>
              </a:rPr>
              <a:t>train_test_split</a:t>
            </a:r>
            <a:r>
              <a:rPr lang="en-US" altLang="en-US" sz="600">
                <a:solidFill>
                  <a:schemeClr val="tx1"/>
                </a:solidFill>
              </a:rPr>
              <a:t> </a:t>
            </a:r>
            <a:endParaRPr lang="en-US" altLang="en-US" sz="1350">
              <a:solidFill>
                <a:schemeClr val="tx1"/>
              </a:solidFill>
              <a:latin typeface="Arial" panose="020B0604020202020204" pitchFamily="34" charset="0"/>
            </a:endParaRPr>
          </a:p>
        </p:txBody>
      </p:sp>
    </p:spTree>
    <p:extLst>
      <p:ext uri="{BB962C8B-B14F-4D97-AF65-F5344CB8AC3E}">
        <p14:creationId xmlns:p14="http://schemas.microsoft.com/office/powerpoint/2010/main" val="375511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51"/>
          <p:cNvPicPr preferRelativeResize="0">
            <a:picLocks noGrp="1"/>
          </p:cNvPicPr>
          <p:nvPr>
            <p:ph type="pic" idx="2"/>
          </p:nvPr>
        </p:nvPicPr>
        <p:blipFill>
          <a:blip r:embed="rId3"/>
          <a:srcRect t="1656" b="1656"/>
          <a:stretch/>
        </p:blipFill>
        <p:spPr>
          <a:xfrm>
            <a:off x="-24" y="-13725"/>
            <a:ext cx="9143999" cy="5157299"/>
          </a:xfrm>
          <a:prstGeom prst="rect">
            <a:avLst/>
          </a:prstGeom>
        </p:spPr>
      </p:pic>
      <p:sp>
        <p:nvSpPr>
          <p:cNvPr id="1835" name="Google Shape;1835;p51"/>
          <p:cNvSpPr txBox="1">
            <a:spLocks noGrp="1"/>
          </p:cNvSpPr>
          <p:nvPr>
            <p:ph type="title"/>
          </p:nvPr>
        </p:nvSpPr>
        <p:spPr>
          <a:xfrm>
            <a:off x="551710" y="4183824"/>
            <a:ext cx="7704000" cy="747900"/>
          </a:xfrm>
          <a:prstGeom prst="rect">
            <a:avLst/>
          </a:prstGeom>
        </p:spPr>
        <p:txBody>
          <a:bodyPr spcFirstLastPara="1" wrap="square" lIns="91425" tIns="91425" rIns="91425" bIns="91425" anchor="ctr" anchorCtr="0">
            <a:noAutofit/>
          </a:bodyPr>
          <a:lstStyle/>
          <a:p>
            <a:r>
              <a:rPr lang="en-US" sz="2000" dirty="0">
                <a:solidFill>
                  <a:schemeClr val="tx2"/>
                </a:solidFill>
                <a:hlinkClick r:id="rId4">
                  <a:extLst>
                    <a:ext uri="{A12FA001-AC4F-418D-AE19-62706E023703}">
                      <ahyp:hlinkClr xmlns:ahyp="http://schemas.microsoft.com/office/drawing/2018/hyperlinkcolor" val="tx"/>
                    </a:ext>
                  </a:extLst>
                </a:hlinkClick>
              </a:rPr>
              <a:t>🧠2. Linear Regression From Scratch Vs Scikit-learn📈</a:t>
            </a:r>
            <a:endParaRPr lang="en-US" sz="2000" dirty="0">
              <a:solidFill>
                <a:schemeClr val="tx2"/>
              </a:solidFill>
            </a:endParaRPr>
          </a:p>
        </p:txBody>
      </p:sp>
      <p:sp>
        <p:nvSpPr>
          <p:cNvPr id="1836" name="Google Shape;1836;p51"/>
          <p:cNvSpPr/>
          <p:nvPr/>
        </p:nvSpPr>
        <p:spPr>
          <a:xfrm>
            <a:off x="572225" y="3693375"/>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endParaRPr sz="1800"/>
          </a:p>
        </p:txBody>
      </p:sp>
      <p:sp>
        <p:nvSpPr>
          <p:cNvPr id="1837" name="Google Shape;1837;p51"/>
          <p:cNvSpPr/>
          <p:nvPr/>
        </p:nvSpPr>
        <p:spPr>
          <a:xfrm>
            <a:off x="8289775" y="4463000"/>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endParaRPr sz="1800"/>
          </a:p>
        </p:txBody>
      </p:sp>
      <p:grpSp>
        <p:nvGrpSpPr>
          <p:cNvPr id="1838" name="Google Shape;1838;p51"/>
          <p:cNvGrpSpPr/>
          <p:nvPr/>
        </p:nvGrpSpPr>
        <p:grpSpPr>
          <a:xfrm>
            <a:off x="244435" y="177676"/>
            <a:ext cx="8598441" cy="900365"/>
            <a:chOff x="244434" y="177675"/>
            <a:chExt cx="8598441" cy="900365"/>
          </a:xfrm>
        </p:grpSpPr>
        <p:grpSp>
          <p:nvGrpSpPr>
            <p:cNvPr id="1839" name="Google Shape;1839;p51"/>
            <p:cNvGrpSpPr/>
            <p:nvPr/>
          </p:nvGrpSpPr>
          <p:grpSpPr>
            <a:xfrm>
              <a:off x="244434" y="177675"/>
              <a:ext cx="3241716" cy="866265"/>
              <a:chOff x="1805693" y="0"/>
              <a:chExt cx="4202924" cy="1123123"/>
            </a:xfrm>
          </p:grpSpPr>
          <p:sp>
            <p:nvSpPr>
              <p:cNvPr id="1840" name="Google Shape;1840;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1" name="Google Shape;1841;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2" name="Google Shape;1842;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3" name="Google Shape;1843;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4" name="Google Shape;1844;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5" name="Google Shape;1845;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6" name="Google Shape;1846;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7" name="Google Shape;1847;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8" name="Google Shape;1848;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49" name="Google Shape;1849;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0" name="Google Shape;1850;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1" name="Google Shape;1851;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2" name="Google Shape;1852;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3" name="Google Shape;1853;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4" name="Google Shape;1854;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5" name="Google Shape;1855;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6" name="Google Shape;1856;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7" name="Google Shape;1857;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8" name="Google Shape;1858;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59" name="Google Shape;1859;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grpSp>
        <p:grpSp>
          <p:nvGrpSpPr>
            <p:cNvPr id="1860" name="Google Shape;1860;p51"/>
            <p:cNvGrpSpPr/>
            <p:nvPr/>
          </p:nvGrpSpPr>
          <p:grpSpPr>
            <a:xfrm flipH="1">
              <a:off x="5601159" y="211775"/>
              <a:ext cx="3241716" cy="866265"/>
              <a:chOff x="1805693" y="0"/>
              <a:chExt cx="4202924" cy="1123123"/>
            </a:xfrm>
          </p:grpSpPr>
          <p:sp>
            <p:nvSpPr>
              <p:cNvPr id="1861" name="Google Shape;1861;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2" name="Google Shape;1862;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3" name="Google Shape;1863;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4" name="Google Shape;1864;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5" name="Google Shape;1865;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6" name="Google Shape;1866;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7" name="Google Shape;1867;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8" name="Google Shape;1868;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69" name="Google Shape;1869;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0" name="Google Shape;1870;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1" name="Google Shape;1871;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2" name="Google Shape;1872;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3" name="Google Shape;1873;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4" name="Google Shape;1874;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5" name="Google Shape;1875;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6" name="Google Shape;1876;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7" name="Google Shape;1877;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8" name="Google Shape;1878;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79" name="Google Shape;1879;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880" name="Google Shape;1880;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endParaRPr sz="1800"/>
              </a:p>
            </p:txBody>
          </p:sp>
        </p:grpSp>
      </p:grpSp>
      <p:sp>
        <p:nvSpPr>
          <p:cNvPr id="50" name="Google Shape;1835;p51">
            <a:extLst>
              <a:ext uri="{FF2B5EF4-FFF2-40B4-BE49-F238E27FC236}">
                <a16:creationId xmlns:a16="http://schemas.microsoft.com/office/drawing/2014/main" id="{9E64FF48-BABD-4B32-9692-13EB699DBFA0}"/>
              </a:ext>
            </a:extLst>
          </p:cNvPr>
          <p:cNvSpPr txBox="1">
            <a:spLocks/>
          </p:cNvSpPr>
          <p:nvPr/>
        </p:nvSpPr>
        <p:spPr>
          <a:xfrm>
            <a:off x="585775" y="3357101"/>
            <a:ext cx="7704000" cy="747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sz="2000" dirty="0">
                <a:solidFill>
                  <a:schemeClr val="tx2"/>
                </a:solidFill>
                <a:hlinkClick r:id="rId5">
                  <a:extLst>
                    <a:ext uri="{A12FA001-AC4F-418D-AE19-62706E023703}">
                      <ahyp:hlinkClr xmlns:ahyp="http://schemas.microsoft.com/office/drawing/2018/hyperlinkcolor" val="tx"/>
                    </a:ext>
                  </a:extLst>
                </a:hlinkClick>
              </a:rPr>
              <a:t>🧠1. Simple Linear Regression Implementation Notebook📈</a:t>
            </a:r>
            <a:endParaRPr lang="en-US" sz="2000" dirty="0">
              <a:solidFill>
                <a:schemeClr val="tx2"/>
              </a:solidFill>
            </a:endParaRPr>
          </a:p>
        </p:txBody>
      </p:sp>
    </p:spTree>
    <p:extLst>
      <p:ext uri="{BB962C8B-B14F-4D97-AF65-F5344CB8AC3E}">
        <p14:creationId xmlns:p14="http://schemas.microsoft.com/office/powerpoint/2010/main" val="349408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51"/>
          <p:cNvPicPr preferRelativeResize="0">
            <a:picLocks noGrp="1"/>
          </p:cNvPicPr>
          <p:nvPr>
            <p:ph type="pic" idx="2"/>
          </p:nvPr>
        </p:nvPicPr>
        <p:blipFill rotWithShape="1">
          <a:blip r:embed="rId3">
            <a:alphaModFix/>
          </a:blip>
          <a:srcRect t="23862" b="38545"/>
          <a:stretch/>
        </p:blipFill>
        <p:spPr>
          <a:xfrm>
            <a:off x="-25" y="-13725"/>
            <a:ext cx="9143999" cy="5157299"/>
          </a:xfrm>
          <a:prstGeom prst="rect">
            <a:avLst/>
          </a:prstGeom>
        </p:spPr>
      </p:pic>
      <p:sp>
        <p:nvSpPr>
          <p:cNvPr id="1835" name="Google Shape;1835;p51"/>
          <p:cNvSpPr txBox="1">
            <a:spLocks noGrp="1"/>
          </p:cNvSpPr>
          <p:nvPr>
            <p:ph type="title"/>
          </p:nvPr>
        </p:nvSpPr>
        <p:spPr>
          <a:xfrm>
            <a:off x="720000" y="3839150"/>
            <a:ext cx="7704000" cy="7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Activity Time </a:t>
            </a:r>
            <a:endParaRPr sz="8000" dirty="0"/>
          </a:p>
        </p:txBody>
      </p:sp>
      <p:sp>
        <p:nvSpPr>
          <p:cNvPr id="1836" name="Google Shape;1836;p51"/>
          <p:cNvSpPr/>
          <p:nvPr/>
        </p:nvSpPr>
        <p:spPr>
          <a:xfrm>
            <a:off x="572225" y="3693375"/>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8289775" y="4463000"/>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51"/>
          <p:cNvGrpSpPr/>
          <p:nvPr/>
        </p:nvGrpSpPr>
        <p:grpSpPr>
          <a:xfrm>
            <a:off x="244434" y="177675"/>
            <a:ext cx="8598441" cy="900365"/>
            <a:chOff x="244434" y="177675"/>
            <a:chExt cx="8598441" cy="900365"/>
          </a:xfrm>
        </p:grpSpPr>
        <p:grpSp>
          <p:nvGrpSpPr>
            <p:cNvPr id="1839" name="Google Shape;1839;p51"/>
            <p:cNvGrpSpPr/>
            <p:nvPr/>
          </p:nvGrpSpPr>
          <p:grpSpPr>
            <a:xfrm>
              <a:off x="244434" y="177675"/>
              <a:ext cx="3241716" cy="866265"/>
              <a:chOff x="1805693" y="0"/>
              <a:chExt cx="4202924" cy="1123123"/>
            </a:xfrm>
          </p:grpSpPr>
          <p:sp>
            <p:nvSpPr>
              <p:cNvPr id="1840" name="Google Shape;1840;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1"/>
            <p:cNvGrpSpPr/>
            <p:nvPr/>
          </p:nvGrpSpPr>
          <p:grpSpPr>
            <a:xfrm flipH="1">
              <a:off x="5601159" y="211775"/>
              <a:ext cx="3241716" cy="866265"/>
              <a:chOff x="1805693" y="0"/>
              <a:chExt cx="4202924" cy="1123123"/>
            </a:xfrm>
          </p:grpSpPr>
          <p:sp>
            <p:nvSpPr>
              <p:cNvPr id="1861" name="Google Shape;1861;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625126" y="2329081"/>
            <a:ext cx="8539325" cy="915900"/>
          </a:xfrm>
          <a:prstGeom prst="rect">
            <a:avLst/>
          </a:prstGeom>
        </p:spPr>
        <p:txBody>
          <a:bodyPr spcFirstLastPara="1" wrap="square" lIns="91425" tIns="91425" rIns="91425" bIns="91425" anchor="ctr" anchorCtr="0">
            <a:noAutofit/>
          </a:bodyPr>
          <a:lstStyle/>
          <a:p>
            <a:r>
              <a:rPr lang="en-US" sz="4000" dirty="0"/>
              <a:t>03. Model Deployment </a:t>
            </a:r>
            <a:br>
              <a:rPr lang="en-US" sz="4000" dirty="0"/>
            </a:br>
            <a:endParaRPr lang="en-US" sz="40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78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79555" y="237859"/>
            <a:ext cx="890914"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107046" y="2170211"/>
            <a:ext cx="1975398"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Mohamed Ashraf</a:t>
            </a:r>
          </a:p>
          <a:p>
            <a:pPr marL="0" lvl="0" indent="0" rtl="0">
              <a:spcBef>
                <a:spcPts val="0"/>
              </a:spcBef>
              <a:spcAft>
                <a:spcPts val="0"/>
              </a:spcAft>
              <a:buNone/>
            </a:pPr>
            <a:r>
              <a:rPr lang="it-IT" sz="700" dirty="0"/>
              <a:t>Data Scientist</a:t>
            </a:r>
          </a:p>
          <a:p>
            <a:pPr marL="0" lvl="0" indent="0" rtl="0">
              <a:spcBef>
                <a:spcPts val="0"/>
              </a:spcBef>
              <a:spcAft>
                <a:spcPts val="0"/>
              </a:spcAft>
              <a:buNone/>
            </a:pPr>
            <a:r>
              <a:rPr lang="it-IT" sz="700" dirty="0"/>
              <a:t> ||BI Trainee @ITI</a:t>
            </a:r>
            <a:endParaRPr lang="en-US" sz="700" dirty="0"/>
          </a:p>
          <a:p>
            <a:pPr marL="0" lvl="0" indent="0" rtl="0">
              <a:spcBef>
                <a:spcPts val="0"/>
              </a:spcBef>
              <a:spcAft>
                <a:spcPts val="0"/>
              </a:spcAft>
              <a:buNone/>
            </a:pP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rotWithShape="1">
          <a:blip r:embed="rId3"/>
          <a:srcRect l="8514" t="23424" r="7618" b="28155"/>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9265" r="8504" b="30103"/>
          <a:stretch/>
        </p:blipFill>
        <p:spPr>
          <a:xfrm>
            <a:off x="1707061" y="843949"/>
            <a:ext cx="1316000" cy="1350765"/>
          </a:xfrm>
          <a:prstGeom prst="ellipse">
            <a:avLst/>
          </a:prstGeom>
          <a:ln>
            <a:noFill/>
          </a:ln>
          <a:effectLst>
            <a:softEdge rad="112500"/>
          </a:effectLst>
        </p:spPr>
      </p:pic>
      <p:pic>
        <p:nvPicPr>
          <p:cNvPr id="59" name="Picture 58">
            <a:extLst>
              <a:ext uri="{FF2B5EF4-FFF2-40B4-BE49-F238E27FC236}">
                <a16:creationId xmlns:a16="http://schemas.microsoft.com/office/drawing/2014/main" id="{7C595FD6-D5FA-4F6A-BC2B-650C7F603BE6}"/>
              </a:ext>
            </a:extLst>
          </p:cNvPr>
          <p:cNvPicPr>
            <a:picLocks noChangeAspect="1"/>
          </p:cNvPicPr>
          <p:nvPr/>
        </p:nvPicPr>
        <p:blipFill rotWithShape="1">
          <a:blip r:embed="rId5"/>
          <a:srcRect t="31567" r="18739" b="12828"/>
          <a:stretch/>
        </p:blipFill>
        <p:spPr>
          <a:xfrm>
            <a:off x="3056414"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6"/>
          <a:srcRect l="8379" t="2857" r="11654" b="25197"/>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rotWithShape="1">
          <a:blip r:embed="rId7"/>
          <a:srcRect l="16990" t="2066" r="16630" b="27828"/>
          <a:stretch/>
        </p:blipFill>
        <p:spPr>
          <a:xfrm>
            <a:off x="4576734" y="2995901"/>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8"/>
          <a:srcRect l="22502" t="5720" r="614" b="35155"/>
          <a:stretch/>
        </p:blipFill>
        <p:spPr>
          <a:xfrm>
            <a:off x="1580282" y="2879999"/>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9"/>
          <a:srcRect t="7901" b="7901"/>
          <a:stretch/>
        </p:blipFill>
        <p:spPr>
          <a:xfrm>
            <a:off x="6110487" y="797444"/>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a:blip r:embed="rId10"/>
          <a:srcRect t="7383" b="7383"/>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rotWithShape="1">
          <a:blip r:embed="rId11"/>
          <a:srcRect l="-800" t="7212" r="800" b="35276"/>
          <a:stretch/>
        </p:blipFill>
        <p:spPr>
          <a:xfrm>
            <a:off x="6161825" y="2995901"/>
            <a:ext cx="1249973" cy="1282994"/>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2"/>
          <a:srcRect l="1912" t="6096" r="-1912" b="36168"/>
          <a:stretch/>
        </p:blipFill>
        <p:spPr>
          <a:xfrm>
            <a:off x="253830" y="2887435"/>
            <a:ext cx="1316000" cy="1350765"/>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3"/>
          <a:srcRect l="22814" t="27115" r="12876" b="23378"/>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rotWithShape="1">
          <a:blip r:embed="rId14"/>
          <a:srcRect l="6372" t="83" r="6334" b="28307"/>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Shehab</a:t>
            </a:r>
            <a:br>
              <a:rPr lang="en-US" sz="700" b="1" dirty="0"/>
            </a:br>
            <a:r>
              <a:rPr lang="en-US" sz="700" b="1" dirty="0"/>
              <a:t> </a:t>
            </a:r>
            <a:r>
              <a:rPr lang="en-US" sz="700" dirty="0"/>
              <a:t>Core Team </a:t>
            </a:r>
            <a:r>
              <a:rPr lang="it-IT" sz="700" dirty="0"/>
              <a:t>Data Science &amp; AI </a:t>
            </a:r>
          </a:p>
          <a:p>
            <a:pPr marL="0" indent="0"/>
            <a:r>
              <a:rPr lang="it-IT" sz="700" dirty="0"/>
              <a:t>@GDG-On Campus || </a:t>
            </a:r>
          </a:p>
          <a:p>
            <a:pPr marL="0" indent="0"/>
            <a:r>
              <a:rPr lang="it-IT" sz="700" dirty="0"/>
              <a:t>Data Analysis Trainee @Growth-Level</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799301" y="217733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Eliwa</a:t>
            </a:r>
            <a:endParaRPr lang="en-US" sz="700" b="1" dirty="0"/>
          </a:p>
          <a:p>
            <a:pPr marL="0" indent="0"/>
            <a:r>
              <a:rPr lang="en-US" sz="700" dirty="0"/>
              <a:t>Microsoft Certified </a:t>
            </a:r>
          </a:p>
          <a:p>
            <a:pPr marL="0" indent="0"/>
            <a:r>
              <a:rPr lang="en-US" sz="700" dirty="0"/>
              <a:t>Machine Learning @DEPI</a:t>
            </a:r>
          </a:p>
          <a:p>
            <a:pPr marL="0" indent="0"/>
            <a:r>
              <a:rPr lang="en-US" sz="700" dirty="0"/>
              <a:t>|| Second Place At DEPI </a:t>
            </a:r>
          </a:p>
          <a:p>
            <a:pPr marL="0" indent="0"/>
            <a:r>
              <a:rPr lang="en-US" sz="700" dirty="0"/>
              <a:t>Grad-Projects Competition Overall Egypt</a:t>
            </a:r>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273593" y="2116281"/>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Said </a:t>
            </a:r>
            <a:r>
              <a:rPr lang="en-US" sz="700" b="1" dirty="0" err="1"/>
              <a:t>Mosa</a:t>
            </a:r>
            <a:endParaRPr lang="en-US" sz="700" b="1" dirty="0"/>
          </a:p>
          <a:p>
            <a:pPr marL="0" indent="0"/>
            <a:r>
              <a:rPr lang="en-US" sz="700" dirty="0"/>
              <a:t>AI systems member </a:t>
            </a:r>
          </a:p>
          <a:p>
            <a:pPr marL="0" indent="0"/>
            <a:r>
              <a:rPr lang="en-US" sz="700" dirty="0"/>
              <a:t>Technical member at GHOSTECH(2023) event @IEEE-BUB ||</a:t>
            </a:r>
          </a:p>
          <a:p>
            <a:pPr marL="0" indent="0"/>
            <a:r>
              <a:rPr lang="en-US" sz="700" dirty="0"/>
              <a:t> Core Team member </a:t>
            </a:r>
          </a:p>
          <a:p>
            <a:pPr marL="0" indent="0"/>
            <a:r>
              <a:rPr lang="en-US" sz="700" dirty="0"/>
              <a:t>@GDG-On Campus</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Azza</a:t>
            </a:r>
            <a:r>
              <a:rPr lang="en-US" sz="700" b="1" dirty="0"/>
              <a:t> </a:t>
            </a:r>
            <a:r>
              <a:rPr lang="en-US" sz="700" b="1" dirty="0" err="1"/>
              <a:t>Yehya</a:t>
            </a:r>
            <a:endParaRPr lang="en-US" sz="700" b="1" dirty="0"/>
          </a:p>
          <a:p>
            <a:pPr marL="0" indent="0"/>
            <a:r>
              <a:rPr lang="en-US" sz="700" dirty="0"/>
              <a:t>Kaggle Expert || Data Analyst Trainee @ PEA Learn Company || AI Diploma Graduate @ MEC Academy</a:t>
            </a:r>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436939" y="2151393"/>
            <a:ext cx="1757559" cy="873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a:t>
            </a:r>
            <a:r>
              <a:rPr lang="en-US" sz="700" b="1" dirty="0" err="1"/>
              <a:t>Abdelfatah</a:t>
            </a:r>
            <a:endParaRPr lang="en-US" sz="700" b="1" dirty="0"/>
          </a:p>
          <a:p>
            <a:pPr marL="0" indent="0"/>
            <a:r>
              <a:rPr lang="en-US" sz="700" dirty="0"/>
              <a:t>Data Science &amp; AI core team member @GDG-BUE || Electrical engineering student || Graduated Data Scientist from DEPI Microsoft SC EELU Data Science student</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107046"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Wafaa Ahmed</a:t>
            </a:r>
            <a:endParaRPr lang="en-US" sz="700" dirty="0"/>
          </a:p>
          <a:p>
            <a:pPr marL="0" indent="0"/>
            <a:r>
              <a:rPr lang="en-US" sz="700" dirty="0"/>
              <a:t>Core team member at GDG </a:t>
            </a:r>
            <a:r>
              <a:rPr lang="en-US" sz="700" dirty="0" err="1"/>
              <a:t>BenhaITI</a:t>
            </a:r>
            <a:r>
              <a:rPr lang="en-US" sz="700" dirty="0"/>
              <a:t>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5935583" y="4274937"/>
            <a:ext cx="167905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Nada Mohamed </a:t>
            </a:r>
            <a:br>
              <a:rPr lang="en-US" sz="700" b="1" dirty="0"/>
            </a:br>
            <a:r>
              <a:rPr lang="en-US" sz="700" b="1" dirty="0"/>
              <a:t>Data Analyst &amp; Scientist Core team Data Science &amp; AI @ GDG on Campus Trainee to </a:t>
            </a:r>
            <a:r>
              <a:rPr lang="en-US" sz="700" b="1" dirty="0" err="1"/>
              <a:t>CodeAlpha</a:t>
            </a:r>
            <a:endParaRPr lang="en-US" sz="700" b="1" dirty="0"/>
          </a:p>
          <a:p>
            <a:pPr marL="0" indent="0"/>
            <a:endParaRPr lang="en-US" sz="700" b="1" dirty="0"/>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977441" y="4207161"/>
            <a:ext cx="164018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Khaled</a:t>
            </a:r>
          </a:p>
          <a:p>
            <a:pPr marL="0" indent="0"/>
            <a:r>
              <a:rPr lang="en-US" sz="700" dirty="0"/>
              <a:t>Microsoft certified data </a:t>
            </a:r>
            <a:r>
              <a:rPr lang="en-US" sz="700" dirty="0" err="1"/>
              <a:t>engineer@depiBI</a:t>
            </a:r>
            <a:r>
              <a:rPr lang="en-US" sz="700" dirty="0"/>
              <a:t> </a:t>
            </a:r>
            <a:r>
              <a:rPr lang="en-US" sz="700" dirty="0" err="1"/>
              <a:t>trainee@iticoding</a:t>
            </a:r>
            <a:r>
              <a:rPr lang="en-US" sz="700" dirty="0"/>
              <a:t> </a:t>
            </a:r>
            <a:r>
              <a:rPr lang="en-US" sz="700" dirty="0" err="1"/>
              <a:t>insrtucor@idevelopercore-team</a:t>
            </a:r>
            <a:r>
              <a:rPr lang="en-US" sz="700" dirty="0"/>
              <a:t> </a:t>
            </a:r>
            <a:r>
              <a:rPr lang="en-US" sz="700" dirty="0" err="1"/>
              <a:t>member@gdg</a:t>
            </a:r>
            <a:r>
              <a:rPr lang="en-US" sz="700" dirty="0"/>
              <a:t> on campus</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292050"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Ashraf</a:t>
            </a:r>
          </a:p>
          <a:p>
            <a:pPr marL="0" indent="0"/>
            <a:r>
              <a:rPr lang="en-US" sz="700" b="1" dirty="0"/>
              <a:t>Data Scientist</a:t>
            </a:r>
          </a:p>
          <a:p>
            <a:pPr marL="0" indent="0"/>
            <a:r>
              <a:rPr lang="en-US" sz="700" b="1" dirty="0"/>
              <a:t> ||BI Trainee @ITI</a:t>
            </a:r>
          </a:p>
          <a:p>
            <a:pPr marL="0" indent="0"/>
            <a:endParaRPr lang="en-US" sz="700" b="1" dirty="0"/>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1468708" y="4160040"/>
            <a:ext cx="148917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Sobieh</a:t>
            </a:r>
            <a:endParaRPr lang="en-US" sz="700" b="1" dirty="0"/>
          </a:p>
          <a:p>
            <a:pPr marL="0" indent="0"/>
            <a:r>
              <a:rPr lang="en-US" sz="700" b="1" dirty="0"/>
              <a:t>data analyst||  BI Development internship from ITI || core team &amp; instructor  data science &amp; AI @ GDG On Campus</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616597" y="4265285"/>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Naira </a:t>
            </a:r>
            <a:r>
              <a:rPr lang="en-US" sz="700" b="1" dirty="0" err="1"/>
              <a:t>Zidan</a:t>
            </a:r>
            <a:endParaRPr lang="en-US" sz="700" b="1" dirty="0"/>
          </a:p>
          <a:p>
            <a:pPr marL="0" indent="0"/>
            <a:r>
              <a:rPr lang="en-US" sz="700" b="1" dirty="0"/>
              <a:t>Orange certified AI trainee || Old Core-team data analysis</a:t>
            </a:r>
          </a:p>
        </p:txBody>
      </p:sp>
    </p:spTree>
    <p:extLst>
      <p:ext uri="{BB962C8B-B14F-4D97-AF65-F5344CB8AC3E}">
        <p14:creationId xmlns:p14="http://schemas.microsoft.com/office/powerpoint/2010/main" val="376195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4E69DB0-9F70-4F83-3ED1-F582CEF2E68A}"/>
              </a:ext>
            </a:extLst>
          </p:cNvPr>
          <p:cNvSpPr txBox="1"/>
          <p:nvPr/>
        </p:nvSpPr>
        <p:spPr>
          <a:xfrm>
            <a:off x="282645" y="749221"/>
            <a:ext cx="8082517" cy="1015663"/>
          </a:xfrm>
          <a:prstGeom prst="rect">
            <a:avLst/>
          </a:prstGeom>
          <a:noFill/>
        </p:spPr>
        <p:txBody>
          <a:bodyPr wrap="square" rtlCol="0">
            <a:spAutoFit/>
          </a:bodyPr>
          <a:lstStyle/>
          <a:p>
            <a:r>
              <a:rPr lang="en-US" sz="1200" b="1" kern="1200" dirty="0">
                <a:solidFill>
                  <a:schemeClr val="bg2"/>
                </a:solidFill>
              </a:rPr>
              <a:t>Definition</a:t>
            </a:r>
            <a:r>
              <a:rPr lang="en-US" sz="1200" kern="1200" dirty="0">
                <a:solidFill>
                  <a:schemeClr val="bg1"/>
                </a:solidFill>
              </a:rPr>
              <a:t>: Deployment refers to the process of making a machine learning model available for use in a production environment, enabling end-users or systems to interact with it and make predictions on new data.</a:t>
            </a:r>
          </a:p>
          <a:p>
            <a:endParaRPr lang="en-US" sz="1200" kern="1200" dirty="0">
              <a:solidFill>
                <a:schemeClr val="bg1"/>
              </a:solidFill>
            </a:endParaRPr>
          </a:p>
          <a:p>
            <a:r>
              <a:rPr lang="en-US" sz="1200" b="1" kern="1200" dirty="0">
                <a:solidFill>
                  <a:schemeClr val="bg2"/>
                </a:solidFill>
              </a:rPr>
              <a:t>Goal</a:t>
            </a:r>
            <a:r>
              <a:rPr lang="en-US" sz="1200" kern="1200" dirty="0">
                <a:solidFill>
                  <a:schemeClr val="bg1"/>
                </a:solidFill>
              </a:rPr>
              <a:t>: Transform the model from a development stage into a functional application or service integrated with real-world workflows.</a:t>
            </a:r>
          </a:p>
        </p:txBody>
      </p:sp>
      <p:sp>
        <p:nvSpPr>
          <p:cNvPr id="6" name="Google Shape;1569;p41">
            <a:extLst>
              <a:ext uri="{FF2B5EF4-FFF2-40B4-BE49-F238E27FC236}">
                <a16:creationId xmlns:a16="http://schemas.microsoft.com/office/drawing/2014/main" id="{79699550-64CB-4FB1-BBB1-B43715699F18}"/>
              </a:ext>
            </a:extLst>
          </p:cNvPr>
          <p:cNvSpPr txBox="1">
            <a:spLocks/>
          </p:cNvSpPr>
          <p:nvPr/>
        </p:nvSpPr>
        <p:spPr>
          <a:xfrm>
            <a:off x="26225" y="211358"/>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1. What is Deployment</a:t>
            </a:r>
          </a:p>
        </p:txBody>
      </p:sp>
      <p:sp>
        <p:nvSpPr>
          <p:cNvPr id="7" name="TextBox 6">
            <a:extLst>
              <a:ext uri="{FF2B5EF4-FFF2-40B4-BE49-F238E27FC236}">
                <a16:creationId xmlns:a16="http://schemas.microsoft.com/office/drawing/2014/main" id="{59043BE6-E22C-4F5A-B4BE-BC59D35905E0}"/>
              </a:ext>
            </a:extLst>
          </p:cNvPr>
          <p:cNvSpPr txBox="1"/>
          <p:nvPr/>
        </p:nvSpPr>
        <p:spPr>
          <a:xfrm>
            <a:off x="385245" y="2228795"/>
            <a:ext cx="8082517" cy="830997"/>
          </a:xfrm>
          <a:prstGeom prst="rect">
            <a:avLst/>
          </a:prstGeom>
          <a:noFill/>
        </p:spPr>
        <p:txBody>
          <a:bodyPr wrap="square" rtlCol="0">
            <a:spAutoFit/>
          </a:bodyPr>
          <a:lstStyle/>
          <a:p>
            <a:pPr>
              <a:buClr>
                <a:schemeClr val="bg1"/>
              </a:buClr>
            </a:pPr>
            <a:r>
              <a:rPr lang="en-US" sz="1200" b="1" kern="1200" dirty="0" err="1">
                <a:solidFill>
                  <a:schemeClr val="bg1"/>
                </a:solidFill>
              </a:rPr>
              <a:t>Streamlit</a:t>
            </a:r>
            <a:r>
              <a:rPr lang="en-US" sz="1200" b="1" kern="1200" dirty="0">
                <a:solidFill>
                  <a:schemeClr val="bg1"/>
                </a:solidFill>
              </a:rPr>
              <a:t> Framework is:</a:t>
            </a:r>
          </a:p>
          <a:p>
            <a:pPr marL="171450" indent="-171450">
              <a:buClr>
                <a:schemeClr val="bg1"/>
              </a:buClr>
              <a:buFont typeface="Arial" panose="020B0604020202020204" pitchFamily="34" charset="0"/>
              <a:buChar char="•"/>
            </a:pPr>
            <a:r>
              <a:rPr lang="en-US" sz="1200" kern="1200" dirty="0">
                <a:solidFill>
                  <a:schemeClr val="bg1"/>
                </a:solidFill>
              </a:rPr>
              <a:t>Open-source Python framework for creating interactive web apps.</a:t>
            </a:r>
          </a:p>
          <a:p>
            <a:pPr marL="171450" indent="-171450">
              <a:buClr>
                <a:schemeClr val="bg1"/>
              </a:buClr>
              <a:buFont typeface="Arial" panose="020B0604020202020204" pitchFamily="34" charset="0"/>
              <a:buChar char="•"/>
            </a:pPr>
            <a:r>
              <a:rPr lang="en-US" sz="1200" kern="1200" dirty="0">
                <a:solidFill>
                  <a:schemeClr val="bg1"/>
                </a:solidFill>
              </a:rPr>
              <a:t>Built specifically for data science and machine learning workflows.</a:t>
            </a:r>
          </a:p>
          <a:p>
            <a:pPr marL="171450" indent="-171450">
              <a:buClr>
                <a:schemeClr val="bg1"/>
              </a:buClr>
              <a:buFont typeface="Arial" panose="020B0604020202020204" pitchFamily="34" charset="0"/>
              <a:buChar char="•"/>
            </a:pPr>
            <a:r>
              <a:rPr lang="en-US" sz="1200" kern="1200" dirty="0">
                <a:solidFill>
                  <a:schemeClr val="bg1"/>
                </a:solidFill>
              </a:rPr>
              <a:t>Minimal coding required; focuses on simplicity and ease of use.</a:t>
            </a:r>
          </a:p>
        </p:txBody>
      </p:sp>
      <p:sp>
        <p:nvSpPr>
          <p:cNvPr id="12" name="TextBox 11">
            <a:extLst>
              <a:ext uri="{FF2B5EF4-FFF2-40B4-BE49-F238E27FC236}">
                <a16:creationId xmlns:a16="http://schemas.microsoft.com/office/drawing/2014/main" id="{187FC0D6-CFD2-4E53-82D4-76B4775D041C}"/>
              </a:ext>
            </a:extLst>
          </p:cNvPr>
          <p:cNvSpPr txBox="1"/>
          <p:nvPr/>
        </p:nvSpPr>
        <p:spPr>
          <a:xfrm>
            <a:off x="385244" y="3108345"/>
            <a:ext cx="8082517" cy="1200329"/>
          </a:xfrm>
          <a:prstGeom prst="rect">
            <a:avLst/>
          </a:prstGeom>
          <a:noFill/>
        </p:spPr>
        <p:txBody>
          <a:bodyPr wrap="square" rtlCol="0">
            <a:spAutoFit/>
          </a:bodyPr>
          <a:lstStyle/>
          <a:p>
            <a:pPr>
              <a:buClr>
                <a:schemeClr val="bg1"/>
              </a:buClr>
            </a:pPr>
            <a:r>
              <a:rPr lang="en-US" sz="1200" b="1" kern="1200" dirty="0">
                <a:solidFill>
                  <a:schemeClr val="bg1"/>
                </a:solidFill>
              </a:rPr>
              <a:t>Why use </a:t>
            </a:r>
            <a:r>
              <a:rPr lang="en-US" sz="1200" b="1" kern="1200" dirty="0" err="1">
                <a:solidFill>
                  <a:schemeClr val="bg1"/>
                </a:solidFill>
              </a:rPr>
              <a:t>streamlit</a:t>
            </a:r>
            <a:r>
              <a:rPr lang="en-US" sz="1200" b="1" kern="1200" dirty="0">
                <a:solidFill>
                  <a:schemeClr val="bg1"/>
                </a:solidFill>
              </a:rPr>
              <a:t> for model deployment</a:t>
            </a:r>
          </a:p>
          <a:p>
            <a:pPr marL="228600" indent="-228600">
              <a:buClr>
                <a:schemeClr val="bg1"/>
              </a:buClr>
              <a:buFont typeface="+mj-lt"/>
              <a:buAutoNum type="arabicPeriod"/>
            </a:pPr>
            <a:r>
              <a:rPr lang="en-US" sz="1200" b="1" kern="1200" dirty="0">
                <a:solidFill>
                  <a:schemeClr val="bg2"/>
                </a:solidFill>
              </a:rPr>
              <a:t>Ease of Use: </a:t>
            </a:r>
            <a:r>
              <a:rPr lang="en-US" sz="1200" kern="1200" dirty="0">
                <a:solidFill>
                  <a:schemeClr val="bg1"/>
                </a:solidFill>
              </a:rPr>
              <a:t>Write apps using pure Python; no HTML/CSS/JS required.</a:t>
            </a:r>
          </a:p>
          <a:p>
            <a:pPr marL="228600" indent="-228600">
              <a:buClr>
                <a:schemeClr val="bg1"/>
              </a:buClr>
              <a:buFont typeface="+mj-lt"/>
              <a:buAutoNum type="arabicPeriod"/>
            </a:pPr>
            <a:r>
              <a:rPr lang="en-US" sz="1200" b="1" kern="1200" dirty="0">
                <a:solidFill>
                  <a:schemeClr val="bg2"/>
                </a:solidFill>
              </a:rPr>
              <a:t>Fast Development: </a:t>
            </a:r>
            <a:r>
              <a:rPr lang="en-US" sz="1200" kern="1200" dirty="0">
                <a:solidFill>
                  <a:schemeClr val="bg1"/>
                </a:solidFill>
              </a:rPr>
              <a:t>Quick prototyping with fewer lines of code.</a:t>
            </a:r>
          </a:p>
          <a:p>
            <a:pPr marL="228600" indent="-228600">
              <a:buClr>
                <a:schemeClr val="bg1"/>
              </a:buClr>
              <a:buFont typeface="+mj-lt"/>
              <a:buAutoNum type="arabicPeriod"/>
            </a:pPr>
            <a:r>
              <a:rPr lang="en-US" sz="1200" b="1" kern="1200" dirty="0">
                <a:solidFill>
                  <a:schemeClr val="bg2"/>
                </a:solidFill>
              </a:rPr>
              <a:t>Customizability: </a:t>
            </a:r>
            <a:r>
              <a:rPr lang="en-US" sz="1200" kern="1200" dirty="0">
                <a:solidFill>
                  <a:schemeClr val="bg1"/>
                </a:solidFill>
              </a:rPr>
              <a:t>Supports widgets, charts, and dynamic UIs.</a:t>
            </a:r>
          </a:p>
          <a:p>
            <a:pPr marL="228600" indent="-228600">
              <a:buClr>
                <a:schemeClr val="bg1"/>
              </a:buClr>
              <a:buFont typeface="+mj-lt"/>
              <a:buAutoNum type="arabicPeriod"/>
            </a:pPr>
            <a:r>
              <a:rPr lang="en-US" sz="1200" b="1" kern="1200" dirty="0">
                <a:solidFill>
                  <a:schemeClr val="bg2"/>
                </a:solidFill>
              </a:rPr>
              <a:t>Real-Time Interactivity: </a:t>
            </a:r>
            <a:r>
              <a:rPr lang="en-US" sz="1200" kern="1200" dirty="0">
                <a:solidFill>
                  <a:schemeClr val="bg1"/>
                </a:solidFill>
              </a:rPr>
              <a:t>Automatically updates app with code changes.</a:t>
            </a:r>
          </a:p>
          <a:p>
            <a:pPr marL="228600" indent="-228600">
              <a:buClr>
                <a:schemeClr val="bg1"/>
              </a:buClr>
              <a:buFont typeface="+mj-lt"/>
              <a:buAutoNum type="arabicPeriod"/>
            </a:pPr>
            <a:r>
              <a:rPr lang="en-US" sz="1200" b="1" kern="1200" dirty="0">
                <a:solidFill>
                  <a:schemeClr val="bg2"/>
                </a:solidFill>
              </a:rPr>
              <a:t>Integration: </a:t>
            </a:r>
            <a:r>
              <a:rPr lang="en-US" sz="1200" kern="1200" dirty="0">
                <a:solidFill>
                  <a:schemeClr val="bg1"/>
                </a:solidFill>
              </a:rPr>
              <a:t>Compatible with popular ML libraries like TensorFlow, PyTorch, and Scikit-learn.</a:t>
            </a:r>
          </a:p>
        </p:txBody>
      </p:sp>
      <p:sp>
        <p:nvSpPr>
          <p:cNvPr id="14" name="Google Shape;1569;p41">
            <a:extLst>
              <a:ext uri="{FF2B5EF4-FFF2-40B4-BE49-F238E27FC236}">
                <a16:creationId xmlns:a16="http://schemas.microsoft.com/office/drawing/2014/main" id="{E5BD19FB-2A30-4190-8BF4-9B2DCB402D40}"/>
              </a:ext>
            </a:extLst>
          </p:cNvPr>
          <p:cNvSpPr txBox="1">
            <a:spLocks/>
          </p:cNvSpPr>
          <p:nvPr/>
        </p:nvSpPr>
        <p:spPr>
          <a:xfrm>
            <a:off x="265996" y="1737036"/>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2. Introduction to </a:t>
            </a:r>
            <a:r>
              <a:rPr lang="en-US" sz="2800" b="1" dirty="0" err="1">
                <a:solidFill>
                  <a:srgbClr val="F2AC4E"/>
                </a:solidFill>
                <a:latin typeface="DM Sans"/>
              </a:rPr>
              <a:t>streamlit</a:t>
            </a:r>
            <a:endParaRPr lang="en-US" sz="2800" b="1" dirty="0">
              <a:solidFill>
                <a:srgbClr val="F2AC4E"/>
              </a:solidFill>
              <a:latin typeface="DM Sans"/>
            </a:endParaRPr>
          </a:p>
        </p:txBody>
      </p:sp>
    </p:spTree>
    <p:extLst>
      <p:ext uri="{BB962C8B-B14F-4D97-AF65-F5344CB8AC3E}">
        <p14:creationId xmlns:p14="http://schemas.microsoft.com/office/powerpoint/2010/main" val="107255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88F00-B736-334C-F588-4C39B25804A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2646CB5-2312-A882-6326-88C9BAA7D0AF}"/>
              </a:ext>
            </a:extLst>
          </p:cNvPr>
          <p:cNvSpPr txBox="1"/>
          <p:nvPr/>
        </p:nvSpPr>
        <p:spPr>
          <a:xfrm>
            <a:off x="295214" y="878324"/>
            <a:ext cx="8082517" cy="1384995"/>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200" b="1" kern="1200" dirty="0">
                <a:solidFill>
                  <a:schemeClr val="bg2"/>
                </a:solidFill>
              </a:rPr>
              <a:t>Widgets</a:t>
            </a:r>
            <a:r>
              <a:rPr lang="en-US" sz="1200" kern="1200" dirty="0">
                <a:solidFill>
                  <a:schemeClr val="bg1"/>
                </a:solidFill>
              </a:rPr>
              <a:t>: Sliders, buttons, dropdowns for user interaction.</a:t>
            </a:r>
          </a:p>
          <a:p>
            <a:pPr marL="171450" indent="-171450">
              <a:buClr>
                <a:schemeClr val="bg1"/>
              </a:buClr>
              <a:buFont typeface="Arial" panose="020B0604020202020204" pitchFamily="34" charset="0"/>
              <a:buChar char="•"/>
            </a:pPr>
            <a:r>
              <a:rPr lang="en-US" sz="1200" b="1" kern="1200" dirty="0">
                <a:solidFill>
                  <a:schemeClr val="bg2"/>
                </a:solidFill>
              </a:rPr>
              <a:t>Visualization: </a:t>
            </a:r>
            <a:r>
              <a:rPr lang="en-US" sz="1200" kern="1200" dirty="0">
                <a:solidFill>
                  <a:schemeClr val="bg1"/>
                </a:solidFill>
              </a:rPr>
              <a:t>Supports Matplotlib, Seaborn, </a:t>
            </a:r>
            <a:r>
              <a:rPr lang="en-US" sz="1200" kern="1200" dirty="0" err="1">
                <a:solidFill>
                  <a:schemeClr val="bg1"/>
                </a:solidFill>
              </a:rPr>
              <a:t>Plotly</a:t>
            </a:r>
            <a:r>
              <a:rPr lang="en-US" sz="1200" kern="1200" dirty="0">
                <a:solidFill>
                  <a:schemeClr val="bg1"/>
                </a:solidFill>
              </a:rPr>
              <a:t>, and Altair.</a:t>
            </a:r>
          </a:p>
          <a:p>
            <a:pPr marL="171450" indent="-171450">
              <a:buClr>
                <a:schemeClr val="bg1"/>
              </a:buClr>
              <a:buFont typeface="Arial" panose="020B0604020202020204" pitchFamily="34" charset="0"/>
              <a:buChar char="•"/>
            </a:pPr>
            <a:r>
              <a:rPr lang="en-US" sz="1200" b="1" kern="1200" dirty="0">
                <a:solidFill>
                  <a:schemeClr val="bg2"/>
                </a:solidFill>
              </a:rPr>
              <a:t>File Handling: </a:t>
            </a:r>
            <a:r>
              <a:rPr lang="en-US" sz="1200" kern="1200" dirty="0">
                <a:solidFill>
                  <a:schemeClr val="bg1"/>
                </a:solidFill>
              </a:rPr>
              <a:t>Upload and display files like CSV, XLSX, PDF and images.</a:t>
            </a:r>
          </a:p>
          <a:p>
            <a:pPr marL="171450" indent="-171450">
              <a:buClr>
                <a:schemeClr val="bg1"/>
              </a:buClr>
              <a:buFont typeface="Arial" panose="020B0604020202020204" pitchFamily="34" charset="0"/>
              <a:buChar char="•"/>
            </a:pPr>
            <a:r>
              <a:rPr lang="en-US" sz="1200" b="1" kern="1200" dirty="0">
                <a:solidFill>
                  <a:schemeClr val="bg2"/>
                </a:solidFill>
              </a:rPr>
              <a:t>Markdown Support: </a:t>
            </a:r>
            <a:r>
              <a:rPr lang="en-US" sz="1200" kern="1200" dirty="0">
                <a:solidFill>
                  <a:schemeClr val="bg1"/>
                </a:solidFill>
              </a:rPr>
              <a:t>Add headings, text, and tables easily using HTML and CSS.</a:t>
            </a:r>
          </a:p>
          <a:p>
            <a:pPr marL="171450" indent="-171450">
              <a:buClr>
                <a:schemeClr val="bg1"/>
              </a:buClr>
              <a:buFont typeface="Arial" panose="020B0604020202020204" pitchFamily="34" charset="0"/>
              <a:buChar char="•"/>
            </a:pPr>
            <a:r>
              <a:rPr lang="en-US" sz="1200" b="1" kern="1200" dirty="0">
                <a:solidFill>
                  <a:schemeClr val="bg2"/>
                </a:solidFill>
              </a:rPr>
              <a:t>Session State: </a:t>
            </a:r>
            <a:r>
              <a:rPr lang="en-US" sz="1200" kern="1200" dirty="0">
                <a:solidFill>
                  <a:schemeClr val="bg1"/>
                </a:solidFill>
              </a:rPr>
              <a:t>Manage variables across user interactions</a:t>
            </a:r>
          </a:p>
          <a:p>
            <a:pPr marL="171450" indent="-171450">
              <a:buClr>
                <a:schemeClr val="bg1"/>
              </a:buClr>
              <a:buFont typeface="Arial" panose="020B0604020202020204" pitchFamily="34" charset="0"/>
              <a:buChar char="•"/>
            </a:pPr>
            <a:endParaRPr lang="en-US" sz="1200" kern="1200" dirty="0">
              <a:solidFill>
                <a:schemeClr val="bg1"/>
              </a:solidFill>
            </a:endParaRPr>
          </a:p>
          <a:p>
            <a:pPr>
              <a:buClr>
                <a:schemeClr val="bg1"/>
              </a:buClr>
            </a:pPr>
            <a:r>
              <a:rPr lang="en-US" sz="1200" i="1" kern="1200" dirty="0">
                <a:solidFill>
                  <a:schemeClr val="tx2"/>
                </a:solidFill>
                <a:hlinkClick r:id="rId2">
                  <a:extLst>
                    <a:ext uri="{A12FA001-AC4F-418D-AE19-62706E023703}">
                      <ahyp:hlinkClr xmlns:ahyp="http://schemas.microsoft.com/office/drawing/2018/hyperlinkcolor" val="tx"/>
                    </a:ext>
                  </a:extLst>
                </a:hlinkClick>
              </a:rPr>
              <a:t>Streamlit App Gallery to explore apps created and hosted on Streamlit.</a:t>
            </a:r>
            <a:endParaRPr lang="en-US" sz="1200" i="1" kern="1200" dirty="0">
              <a:solidFill>
                <a:schemeClr val="tx2"/>
              </a:solidFill>
            </a:endParaRPr>
          </a:p>
        </p:txBody>
      </p:sp>
      <p:pic>
        <p:nvPicPr>
          <p:cNvPr id="3075" name="Picture 3" descr="Brian Patrick Kent - Streamlit review and demo: best of the Python data app  tools">
            <a:extLst>
              <a:ext uri="{FF2B5EF4-FFF2-40B4-BE49-F238E27FC236}">
                <a16:creationId xmlns:a16="http://schemas.microsoft.com/office/drawing/2014/main" id="{45152CD6-64F8-41B2-F99C-F3B2B637A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81" y="2469101"/>
            <a:ext cx="4230191" cy="19263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4B5DC54-0FE7-2DC1-C9FF-F3D62387B7A7}"/>
              </a:ext>
            </a:extLst>
          </p:cNvPr>
          <p:cNvPicPr>
            <a:picLocks noChangeAspect="1"/>
          </p:cNvPicPr>
          <p:nvPr/>
        </p:nvPicPr>
        <p:blipFill>
          <a:blip r:embed="rId4"/>
          <a:stretch>
            <a:fillRect/>
          </a:stretch>
        </p:blipFill>
        <p:spPr>
          <a:xfrm>
            <a:off x="4498571" y="2464444"/>
            <a:ext cx="4360481" cy="1926353"/>
          </a:xfrm>
          <a:prstGeom prst="rect">
            <a:avLst/>
          </a:prstGeom>
        </p:spPr>
      </p:pic>
      <p:sp>
        <p:nvSpPr>
          <p:cNvPr id="7" name="Google Shape;1569;p41">
            <a:extLst>
              <a:ext uri="{FF2B5EF4-FFF2-40B4-BE49-F238E27FC236}">
                <a16:creationId xmlns:a16="http://schemas.microsoft.com/office/drawing/2014/main" id="{B850FADE-81E5-45CC-A6BD-B75C3BAC3CC4}"/>
              </a:ext>
            </a:extLst>
          </p:cNvPr>
          <p:cNvSpPr txBox="1">
            <a:spLocks/>
          </p:cNvSpPr>
          <p:nvPr/>
        </p:nvSpPr>
        <p:spPr>
          <a:xfrm>
            <a:off x="200892" y="185440"/>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3. Key Features of </a:t>
            </a:r>
            <a:r>
              <a:rPr lang="en-US" sz="2800" b="1" dirty="0" err="1">
                <a:solidFill>
                  <a:srgbClr val="F2AC4E"/>
                </a:solidFill>
                <a:latin typeface="DM Sans"/>
              </a:rPr>
              <a:t>Streamlit</a:t>
            </a:r>
            <a:endParaRPr lang="en-US" sz="2800" b="1" dirty="0">
              <a:solidFill>
                <a:srgbClr val="F2AC4E"/>
              </a:solidFill>
              <a:latin typeface="DM Sans"/>
            </a:endParaRPr>
          </a:p>
        </p:txBody>
      </p:sp>
    </p:spTree>
    <p:extLst>
      <p:ext uri="{BB962C8B-B14F-4D97-AF65-F5344CB8AC3E}">
        <p14:creationId xmlns:p14="http://schemas.microsoft.com/office/powerpoint/2010/main" val="3567803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0B02A-D7FC-B345-873C-4B584D571C4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B9DE42E-EB33-EE91-ACEE-0936D7EB4FFA}"/>
              </a:ext>
            </a:extLst>
          </p:cNvPr>
          <p:cNvSpPr txBox="1"/>
          <p:nvPr/>
        </p:nvSpPr>
        <p:spPr>
          <a:xfrm>
            <a:off x="313337" y="878038"/>
            <a:ext cx="5914281" cy="1754326"/>
          </a:xfrm>
          <a:prstGeom prst="rect">
            <a:avLst/>
          </a:prstGeom>
          <a:noFill/>
        </p:spPr>
        <p:txBody>
          <a:bodyPr wrap="square" rtlCol="0">
            <a:spAutoFit/>
          </a:bodyPr>
          <a:lstStyle/>
          <a:p>
            <a:pPr marL="228600" indent="-228600">
              <a:buClr>
                <a:schemeClr val="bg1"/>
              </a:buClr>
              <a:buFont typeface="+mj-lt"/>
              <a:buAutoNum type="arabicPeriod"/>
            </a:pPr>
            <a:r>
              <a:rPr lang="en-US" sz="1200" b="1" kern="1200" dirty="0">
                <a:solidFill>
                  <a:schemeClr val="bg2"/>
                </a:solidFill>
              </a:rPr>
              <a:t>Prepare the Model</a:t>
            </a:r>
            <a:r>
              <a:rPr lang="en-US" sz="1200" kern="1200" dirty="0">
                <a:solidFill>
                  <a:schemeClr val="bg1"/>
                </a:solidFill>
              </a:rPr>
              <a:t>: Train and save the model using a library like Scikit-learn or TensorFlow.</a:t>
            </a:r>
          </a:p>
          <a:p>
            <a:pPr marL="228600" indent="-228600">
              <a:buClr>
                <a:schemeClr val="bg1"/>
              </a:buClr>
              <a:buFont typeface="+mj-lt"/>
              <a:buAutoNum type="arabicPeriod"/>
            </a:pPr>
            <a:r>
              <a:rPr lang="en-US" sz="1200" b="1" kern="1200" dirty="0">
                <a:solidFill>
                  <a:schemeClr val="bg2"/>
                </a:solidFill>
              </a:rPr>
              <a:t>Build the Streamlit App</a:t>
            </a:r>
            <a:r>
              <a:rPr lang="en-US" sz="1200" kern="1200" dirty="0">
                <a:solidFill>
                  <a:schemeClr val="bg1"/>
                </a:solidFill>
              </a:rPr>
              <a:t>:</a:t>
            </a:r>
          </a:p>
          <a:p>
            <a:pPr marL="228600" lvl="8" indent="-228600">
              <a:buClr>
                <a:schemeClr val="bg1"/>
              </a:buClr>
              <a:buFont typeface="Arial" panose="020B0604020202020204" pitchFamily="34" charset="0"/>
              <a:buChar char="•"/>
            </a:pPr>
            <a:r>
              <a:rPr lang="en-US" sz="1200" kern="1200" dirty="0">
                <a:solidFill>
                  <a:schemeClr val="bg1"/>
                </a:solidFill>
              </a:rPr>
              <a:t>Import libraries (</a:t>
            </a:r>
            <a:r>
              <a:rPr lang="en-US" sz="1200" kern="1200" dirty="0" err="1">
                <a:solidFill>
                  <a:schemeClr val="bg1"/>
                </a:solidFill>
              </a:rPr>
              <a:t>streamlit</a:t>
            </a:r>
            <a:r>
              <a:rPr lang="en-US" sz="1200" kern="1200" dirty="0">
                <a:solidFill>
                  <a:schemeClr val="bg1"/>
                </a:solidFill>
              </a:rPr>
              <a:t>, pandas, etc.).</a:t>
            </a:r>
          </a:p>
          <a:p>
            <a:pPr marL="228600" lvl="8" indent="-228600">
              <a:buClr>
                <a:schemeClr val="bg1"/>
              </a:buClr>
              <a:buFont typeface="Arial" panose="020B0604020202020204" pitchFamily="34" charset="0"/>
              <a:buChar char="•"/>
            </a:pPr>
            <a:r>
              <a:rPr lang="en-US" sz="1200" kern="1200" dirty="0">
                <a:solidFill>
                  <a:schemeClr val="bg1"/>
                </a:solidFill>
              </a:rPr>
              <a:t>Load the model (pickle or .h5 file).</a:t>
            </a:r>
          </a:p>
          <a:p>
            <a:pPr marL="228600" lvl="8" indent="-228600">
              <a:buClr>
                <a:schemeClr val="bg1"/>
              </a:buClr>
              <a:buFont typeface="Arial" panose="020B0604020202020204" pitchFamily="34" charset="0"/>
              <a:buChar char="•"/>
            </a:pPr>
            <a:r>
              <a:rPr lang="en-US" sz="1200" kern="1200" dirty="0">
                <a:solidFill>
                  <a:schemeClr val="bg1"/>
                </a:solidFill>
              </a:rPr>
              <a:t>Create input widgets (e.g., sliders, text boxes).</a:t>
            </a:r>
          </a:p>
          <a:p>
            <a:pPr marL="228600" lvl="8" indent="-228600">
              <a:buClr>
                <a:schemeClr val="bg1"/>
              </a:buClr>
              <a:buFont typeface="Arial" panose="020B0604020202020204" pitchFamily="34" charset="0"/>
              <a:buChar char="•"/>
            </a:pPr>
            <a:r>
              <a:rPr lang="en-US" sz="1200" kern="1200" dirty="0">
                <a:solidFill>
                  <a:schemeClr val="bg1"/>
                </a:solidFill>
              </a:rPr>
              <a:t>Display predictions using </a:t>
            </a:r>
            <a:r>
              <a:rPr lang="en-US" sz="1200" kern="1200" dirty="0" err="1">
                <a:solidFill>
                  <a:schemeClr val="bg1"/>
                </a:solidFill>
              </a:rPr>
              <a:t>st.write</a:t>
            </a:r>
            <a:r>
              <a:rPr lang="en-US" sz="1200" kern="1200" dirty="0">
                <a:solidFill>
                  <a:schemeClr val="bg1"/>
                </a:solidFill>
              </a:rPr>
              <a:t>() or </a:t>
            </a:r>
            <a:r>
              <a:rPr lang="en-US" sz="1200" kern="1200" dirty="0" err="1">
                <a:solidFill>
                  <a:schemeClr val="bg1"/>
                </a:solidFill>
              </a:rPr>
              <a:t>st.metric</a:t>
            </a:r>
            <a:r>
              <a:rPr lang="en-US" sz="1200" kern="1200" dirty="0">
                <a:solidFill>
                  <a:schemeClr val="bg1"/>
                </a:solidFill>
              </a:rPr>
              <a:t>().</a:t>
            </a:r>
          </a:p>
          <a:p>
            <a:pPr marL="228600" indent="-228600">
              <a:buClr>
                <a:schemeClr val="bg1"/>
              </a:buClr>
              <a:buFont typeface="+mj-lt"/>
              <a:buAutoNum type="arabicPeriod"/>
            </a:pPr>
            <a:r>
              <a:rPr lang="en-US" sz="1200" b="1" kern="1200" dirty="0">
                <a:solidFill>
                  <a:schemeClr val="bg2"/>
                </a:solidFill>
              </a:rPr>
              <a:t>Test Locally: </a:t>
            </a:r>
            <a:r>
              <a:rPr lang="en-US" sz="1200" kern="1200" dirty="0">
                <a:solidFill>
                  <a:schemeClr val="bg1"/>
                </a:solidFill>
              </a:rPr>
              <a:t>Run using </a:t>
            </a:r>
            <a:r>
              <a:rPr lang="en-US" sz="1200" kern="1200" dirty="0" err="1">
                <a:solidFill>
                  <a:schemeClr val="bg1"/>
                </a:solidFill>
              </a:rPr>
              <a:t>streamlit</a:t>
            </a:r>
            <a:r>
              <a:rPr lang="en-US" sz="1200" kern="1200" dirty="0">
                <a:solidFill>
                  <a:schemeClr val="bg1"/>
                </a:solidFill>
              </a:rPr>
              <a:t> run app.py.</a:t>
            </a:r>
          </a:p>
          <a:p>
            <a:pPr marL="228600" indent="-228600">
              <a:buClr>
                <a:schemeClr val="bg1"/>
              </a:buClr>
              <a:buFont typeface="+mj-lt"/>
              <a:buAutoNum type="arabicPeriod"/>
            </a:pPr>
            <a:r>
              <a:rPr lang="en-US" sz="1200" b="1" kern="1200" dirty="0">
                <a:solidFill>
                  <a:schemeClr val="bg2"/>
                </a:solidFill>
              </a:rPr>
              <a:t>Deploy the App: </a:t>
            </a:r>
            <a:r>
              <a:rPr lang="en-US" sz="1200" kern="1200" dirty="0">
                <a:solidFill>
                  <a:schemeClr val="bg1"/>
                </a:solidFill>
              </a:rPr>
              <a:t>Host on platforms like Streamlit Cloud, Heroku, or AWS.</a:t>
            </a:r>
            <a:endParaRPr lang="en-US" sz="1200" i="1" kern="1200" dirty="0">
              <a:solidFill>
                <a:schemeClr val="tx2"/>
              </a:solidFill>
            </a:endParaRPr>
          </a:p>
        </p:txBody>
      </p:sp>
      <p:sp>
        <p:nvSpPr>
          <p:cNvPr id="2" name="TextBox 1">
            <a:extLst>
              <a:ext uri="{FF2B5EF4-FFF2-40B4-BE49-F238E27FC236}">
                <a16:creationId xmlns:a16="http://schemas.microsoft.com/office/drawing/2014/main" id="{0376C66D-5DDA-6032-7918-C1FD5CD02C7C}"/>
              </a:ext>
            </a:extLst>
          </p:cNvPr>
          <p:cNvSpPr txBox="1"/>
          <p:nvPr/>
        </p:nvSpPr>
        <p:spPr>
          <a:xfrm>
            <a:off x="152401" y="2782708"/>
            <a:ext cx="5079852" cy="461665"/>
          </a:xfrm>
          <a:prstGeom prst="rect">
            <a:avLst/>
          </a:prstGeom>
          <a:noFill/>
        </p:spPr>
        <p:txBody>
          <a:bodyPr wrap="none" rtlCol="0">
            <a:spAutoFit/>
          </a:bodyPr>
          <a:lstStyle/>
          <a:p>
            <a:pPr>
              <a:buSzPct val="100000"/>
            </a:pPr>
            <a:r>
              <a:rPr lang="en-US" sz="2400" b="1" kern="1200" dirty="0">
                <a:solidFill>
                  <a:schemeClr val="bg1"/>
                </a:solidFill>
              </a:rPr>
              <a:t>How To Load and Save our Model</a:t>
            </a:r>
          </a:p>
        </p:txBody>
      </p:sp>
      <p:sp>
        <p:nvSpPr>
          <p:cNvPr id="3" name="TextBox 2">
            <a:extLst>
              <a:ext uri="{FF2B5EF4-FFF2-40B4-BE49-F238E27FC236}">
                <a16:creationId xmlns:a16="http://schemas.microsoft.com/office/drawing/2014/main" id="{05BB9292-AFDF-7199-3EE5-162973C4BDFA}"/>
              </a:ext>
            </a:extLst>
          </p:cNvPr>
          <p:cNvSpPr txBox="1"/>
          <p:nvPr/>
        </p:nvSpPr>
        <p:spPr>
          <a:xfrm>
            <a:off x="431101" y="3244373"/>
            <a:ext cx="5304681" cy="646331"/>
          </a:xfrm>
          <a:prstGeom prst="rect">
            <a:avLst/>
          </a:prstGeom>
          <a:noFill/>
        </p:spPr>
        <p:txBody>
          <a:bodyPr wrap="square" rtlCol="0">
            <a:spAutoFit/>
          </a:bodyPr>
          <a:lstStyle/>
          <a:p>
            <a:pPr marL="228600" indent="-228600">
              <a:buClr>
                <a:schemeClr val="bg1"/>
              </a:buClr>
              <a:buFont typeface="+mj-lt"/>
              <a:buAutoNum type="arabicPeriod"/>
            </a:pPr>
            <a:r>
              <a:rPr lang="en-US" sz="1200" kern="1200" dirty="0">
                <a:solidFill>
                  <a:schemeClr val="bg1"/>
                </a:solidFill>
              </a:rPr>
              <a:t>Using pickle or </a:t>
            </a:r>
            <a:r>
              <a:rPr lang="en-US" sz="1200" kern="1200" dirty="0" err="1">
                <a:solidFill>
                  <a:schemeClr val="bg1"/>
                </a:solidFill>
              </a:rPr>
              <a:t>joblib</a:t>
            </a:r>
            <a:r>
              <a:rPr lang="en-US" sz="1200" kern="1200" dirty="0">
                <a:solidFill>
                  <a:schemeClr val="bg1"/>
                </a:solidFill>
              </a:rPr>
              <a:t> for Traditional ML Models: Suitable for models from libraries like Scikit-learn.</a:t>
            </a:r>
          </a:p>
          <a:p>
            <a:pPr marL="228600" indent="-228600">
              <a:buClr>
                <a:schemeClr val="bg1"/>
              </a:buClr>
              <a:buFont typeface="+mj-lt"/>
              <a:buAutoNum type="arabicPeriod"/>
            </a:pPr>
            <a:r>
              <a:rPr lang="en-US" sz="1200" kern="1200" dirty="0">
                <a:solidFill>
                  <a:schemeClr val="bg1"/>
                </a:solidFill>
              </a:rPr>
              <a:t>By run the model from </a:t>
            </a:r>
            <a:r>
              <a:rPr lang="en-US" sz="1200" kern="1200" dirty="0" err="1">
                <a:solidFill>
                  <a:schemeClr val="bg1"/>
                </a:solidFill>
              </a:rPr>
              <a:t>scrach</a:t>
            </a:r>
            <a:endParaRPr lang="en-US" sz="1200" kern="1200" dirty="0">
              <a:solidFill>
                <a:schemeClr val="bg1"/>
              </a:solidFill>
            </a:endParaRPr>
          </a:p>
        </p:txBody>
      </p:sp>
      <p:pic>
        <p:nvPicPr>
          <p:cNvPr id="15" name="Picture 14">
            <a:extLst>
              <a:ext uri="{FF2B5EF4-FFF2-40B4-BE49-F238E27FC236}">
                <a16:creationId xmlns:a16="http://schemas.microsoft.com/office/drawing/2014/main" id="{E564CBB0-2C91-C610-FE51-96100E9F7B74}"/>
              </a:ext>
            </a:extLst>
          </p:cNvPr>
          <p:cNvPicPr>
            <a:picLocks noChangeAspect="1"/>
          </p:cNvPicPr>
          <p:nvPr/>
        </p:nvPicPr>
        <p:blipFill>
          <a:blip r:embed="rId2"/>
          <a:stretch>
            <a:fillRect/>
          </a:stretch>
        </p:blipFill>
        <p:spPr>
          <a:xfrm>
            <a:off x="6227618" y="620544"/>
            <a:ext cx="2519715" cy="1805240"/>
          </a:xfrm>
          <a:prstGeom prst="rect">
            <a:avLst/>
          </a:prstGeom>
        </p:spPr>
      </p:pic>
      <p:pic>
        <p:nvPicPr>
          <p:cNvPr id="17" name="Picture 16">
            <a:extLst>
              <a:ext uri="{FF2B5EF4-FFF2-40B4-BE49-F238E27FC236}">
                <a16:creationId xmlns:a16="http://schemas.microsoft.com/office/drawing/2014/main" id="{DDBB397F-D6B0-64F4-A2C4-292D37D42344}"/>
              </a:ext>
            </a:extLst>
          </p:cNvPr>
          <p:cNvPicPr>
            <a:picLocks noChangeAspect="1"/>
          </p:cNvPicPr>
          <p:nvPr/>
        </p:nvPicPr>
        <p:blipFill>
          <a:blip r:embed="rId3"/>
          <a:stretch>
            <a:fillRect/>
          </a:stretch>
        </p:blipFill>
        <p:spPr>
          <a:xfrm>
            <a:off x="5972991" y="2632364"/>
            <a:ext cx="2936894" cy="2309006"/>
          </a:xfrm>
          <a:prstGeom prst="rect">
            <a:avLst/>
          </a:prstGeom>
        </p:spPr>
      </p:pic>
      <p:sp>
        <p:nvSpPr>
          <p:cNvPr id="8" name="Google Shape;1569;p41">
            <a:extLst>
              <a:ext uri="{FF2B5EF4-FFF2-40B4-BE49-F238E27FC236}">
                <a16:creationId xmlns:a16="http://schemas.microsoft.com/office/drawing/2014/main" id="{0FA22B7E-26C9-4D51-9BB4-0A5F8C4846C5}"/>
              </a:ext>
            </a:extLst>
          </p:cNvPr>
          <p:cNvSpPr txBox="1">
            <a:spLocks/>
          </p:cNvSpPr>
          <p:nvPr/>
        </p:nvSpPr>
        <p:spPr>
          <a:xfrm>
            <a:off x="200892" y="185440"/>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4. Steps to Deploy a Model with </a:t>
            </a:r>
            <a:r>
              <a:rPr lang="en-US" sz="2800" b="1" dirty="0" err="1">
                <a:solidFill>
                  <a:srgbClr val="F2AC4E"/>
                </a:solidFill>
                <a:latin typeface="DM Sans"/>
              </a:rPr>
              <a:t>Streamlit</a:t>
            </a:r>
            <a:endParaRPr lang="en-US" sz="2800" b="1" dirty="0">
              <a:solidFill>
                <a:srgbClr val="F2AC4E"/>
              </a:solidFill>
              <a:latin typeface="DM Sans"/>
            </a:endParaRPr>
          </a:p>
        </p:txBody>
      </p:sp>
    </p:spTree>
    <p:extLst>
      <p:ext uri="{BB962C8B-B14F-4D97-AF65-F5344CB8AC3E}">
        <p14:creationId xmlns:p14="http://schemas.microsoft.com/office/powerpoint/2010/main" val="67284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9C6B4-19F2-F3AE-F36F-C237C05561F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9AE599-ACEA-2FBE-10D5-AC4A74CB2D9A}"/>
              </a:ext>
            </a:extLst>
          </p:cNvPr>
          <p:cNvSpPr txBox="1"/>
          <p:nvPr/>
        </p:nvSpPr>
        <p:spPr>
          <a:xfrm>
            <a:off x="313336" y="1081525"/>
            <a:ext cx="5914281" cy="830997"/>
          </a:xfrm>
          <a:prstGeom prst="rect">
            <a:avLst/>
          </a:prstGeom>
          <a:noFill/>
        </p:spPr>
        <p:txBody>
          <a:bodyPr wrap="square" rtlCol="0">
            <a:spAutoFit/>
          </a:bodyPr>
          <a:lstStyle/>
          <a:p>
            <a:pPr>
              <a:buClr>
                <a:schemeClr val="bg1"/>
              </a:buClr>
            </a:pPr>
            <a:r>
              <a:rPr lang="en-US" sz="1200" kern="1200" dirty="0">
                <a:solidFill>
                  <a:schemeClr val="bg1"/>
                </a:solidFill>
              </a:rPr>
              <a:t>Why Data Science Teams uses </a:t>
            </a:r>
            <a:r>
              <a:rPr lang="en-US" sz="1200" kern="1200" dirty="0" err="1">
                <a:solidFill>
                  <a:schemeClr val="bg1"/>
                </a:solidFill>
              </a:rPr>
              <a:t>Streamlit</a:t>
            </a:r>
            <a:r>
              <a:rPr lang="en-US" sz="1200" kern="1200" dirty="0">
                <a:solidFill>
                  <a:schemeClr val="bg1"/>
                </a:solidFill>
              </a:rPr>
              <a:t> for deployment?</a:t>
            </a:r>
          </a:p>
          <a:p>
            <a:pPr marL="228600" indent="-228600">
              <a:buClr>
                <a:schemeClr val="bg1"/>
              </a:buClr>
              <a:buFont typeface="+mj-lt"/>
              <a:buAutoNum type="arabicPeriod"/>
            </a:pPr>
            <a:r>
              <a:rPr lang="en-US" sz="1200" kern="1200" dirty="0">
                <a:solidFill>
                  <a:schemeClr val="bg1"/>
                </a:solidFill>
              </a:rPr>
              <a:t>Rapid iteration for prototyping and testing.</a:t>
            </a:r>
          </a:p>
          <a:p>
            <a:pPr marL="228600" indent="-228600">
              <a:buClr>
                <a:schemeClr val="bg1"/>
              </a:buClr>
              <a:buFont typeface="+mj-lt"/>
              <a:buAutoNum type="arabicPeriod"/>
            </a:pPr>
            <a:r>
              <a:rPr lang="en-US" sz="1200" kern="1200" dirty="0">
                <a:solidFill>
                  <a:schemeClr val="bg1"/>
                </a:solidFill>
              </a:rPr>
              <a:t>Simplifies collaboration and sharing with non-technical stakeholders.</a:t>
            </a:r>
          </a:p>
          <a:p>
            <a:pPr marL="228600" indent="-228600">
              <a:buClr>
                <a:schemeClr val="bg1"/>
              </a:buClr>
              <a:buFont typeface="+mj-lt"/>
              <a:buAutoNum type="arabicPeriod"/>
            </a:pPr>
            <a:r>
              <a:rPr lang="en-US" sz="1200" kern="1200" dirty="0">
                <a:solidFill>
                  <a:schemeClr val="bg1"/>
                </a:solidFill>
              </a:rPr>
              <a:t>Eliminates the need for complex front-end frameworks.</a:t>
            </a:r>
            <a:endParaRPr lang="en-US" sz="1200" i="1" kern="1200" dirty="0">
              <a:solidFill>
                <a:schemeClr val="bg1"/>
              </a:solidFill>
            </a:endParaRPr>
          </a:p>
        </p:txBody>
      </p:sp>
      <p:sp>
        <p:nvSpPr>
          <p:cNvPr id="6" name="TextBox 5">
            <a:extLst>
              <a:ext uri="{FF2B5EF4-FFF2-40B4-BE49-F238E27FC236}">
                <a16:creationId xmlns:a16="http://schemas.microsoft.com/office/drawing/2014/main" id="{07725704-118F-CD4E-CA7C-859E75282696}"/>
              </a:ext>
            </a:extLst>
          </p:cNvPr>
          <p:cNvSpPr txBox="1"/>
          <p:nvPr/>
        </p:nvSpPr>
        <p:spPr>
          <a:xfrm>
            <a:off x="313335" y="2131668"/>
            <a:ext cx="5914281" cy="1015663"/>
          </a:xfrm>
          <a:prstGeom prst="rect">
            <a:avLst/>
          </a:prstGeom>
          <a:noFill/>
        </p:spPr>
        <p:txBody>
          <a:bodyPr wrap="square" rtlCol="0">
            <a:spAutoFit/>
          </a:bodyPr>
          <a:lstStyle/>
          <a:p>
            <a:pPr>
              <a:buClr>
                <a:schemeClr val="bg1"/>
              </a:buClr>
            </a:pPr>
            <a:r>
              <a:rPr lang="en-US" sz="1200" kern="1200" dirty="0">
                <a:solidFill>
                  <a:schemeClr val="bg1"/>
                </a:solidFill>
              </a:rPr>
              <a:t>Deployment Best Practices</a:t>
            </a:r>
          </a:p>
          <a:p>
            <a:pPr marL="228600" indent="-228600">
              <a:buClr>
                <a:schemeClr val="bg1"/>
              </a:buClr>
              <a:buFont typeface="+mj-lt"/>
              <a:buAutoNum type="arabicPeriod"/>
            </a:pPr>
            <a:r>
              <a:rPr lang="en-US" sz="1200" kern="1200" dirty="0">
                <a:solidFill>
                  <a:schemeClr val="bg1"/>
                </a:solidFill>
              </a:rPr>
              <a:t>Dashboard for monitoring ML model performance.</a:t>
            </a:r>
          </a:p>
          <a:p>
            <a:pPr marL="228600" indent="-228600">
              <a:buClr>
                <a:schemeClr val="bg1"/>
              </a:buClr>
              <a:buFont typeface="+mj-lt"/>
              <a:buAutoNum type="arabicPeriod"/>
            </a:pPr>
            <a:r>
              <a:rPr lang="en-US" sz="1200" kern="1200" dirty="0">
                <a:solidFill>
                  <a:schemeClr val="bg1"/>
                </a:solidFill>
              </a:rPr>
              <a:t>Predictive analytics tools for stakeholders.</a:t>
            </a:r>
          </a:p>
          <a:p>
            <a:pPr marL="228600" indent="-228600">
              <a:buClr>
                <a:schemeClr val="bg1"/>
              </a:buClr>
              <a:buFont typeface="+mj-lt"/>
              <a:buAutoNum type="arabicPeriod"/>
            </a:pPr>
            <a:r>
              <a:rPr lang="en-US" sz="1200" kern="1200" dirty="0">
                <a:solidFill>
                  <a:schemeClr val="bg1"/>
                </a:solidFill>
              </a:rPr>
              <a:t>Visualizations for exploring datasets.</a:t>
            </a:r>
          </a:p>
          <a:p>
            <a:pPr marL="228600" indent="-228600">
              <a:buClr>
                <a:schemeClr val="bg1"/>
              </a:buClr>
              <a:buFont typeface="+mj-lt"/>
              <a:buAutoNum type="arabicPeriod"/>
            </a:pPr>
            <a:r>
              <a:rPr lang="en-US" sz="1200" i="1" kern="1200" dirty="0">
                <a:solidFill>
                  <a:schemeClr val="bg1"/>
                </a:solidFill>
              </a:rPr>
              <a:t>Evaluate our pre-trained model using unseen data entered by user</a:t>
            </a:r>
          </a:p>
        </p:txBody>
      </p:sp>
      <p:sp>
        <p:nvSpPr>
          <p:cNvPr id="7" name="Google Shape;1569;p41">
            <a:extLst>
              <a:ext uri="{FF2B5EF4-FFF2-40B4-BE49-F238E27FC236}">
                <a16:creationId xmlns:a16="http://schemas.microsoft.com/office/drawing/2014/main" id="{D00BF010-44B3-4D2B-81C4-13409FECFD61}"/>
              </a:ext>
            </a:extLst>
          </p:cNvPr>
          <p:cNvSpPr txBox="1">
            <a:spLocks/>
          </p:cNvSpPr>
          <p:nvPr/>
        </p:nvSpPr>
        <p:spPr>
          <a:xfrm>
            <a:off x="200892" y="185440"/>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rPr>
              <a:t>4. </a:t>
            </a:r>
            <a:r>
              <a:rPr lang="en-US" sz="2800" b="1" dirty="0" err="1">
                <a:solidFill>
                  <a:srgbClr val="F2AC4E"/>
                </a:solidFill>
                <a:latin typeface="DM Sans"/>
              </a:rPr>
              <a:t>Streamlit</a:t>
            </a:r>
            <a:r>
              <a:rPr lang="en-US" sz="2800" b="1" dirty="0">
                <a:solidFill>
                  <a:srgbClr val="F2AC4E"/>
                </a:solidFill>
                <a:latin typeface="DM Sans"/>
              </a:rPr>
              <a:t> Benefits for Data Science Teams</a:t>
            </a:r>
          </a:p>
        </p:txBody>
      </p:sp>
    </p:spTree>
    <p:extLst>
      <p:ext uri="{BB962C8B-B14F-4D97-AF65-F5344CB8AC3E}">
        <p14:creationId xmlns:p14="http://schemas.microsoft.com/office/powerpoint/2010/main" val="3304469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6AD039-6F23-0E0C-B6FF-A68B836D6459}"/>
              </a:ext>
            </a:extLst>
          </p:cNvPr>
          <p:cNvPicPr>
            <a:picLocks noChangeAspect="1"/>
          </p:cNvPicPr>
          <p:nvPr/>
        </p:nvPicPr>
        <p:blipFill>
          <a:blip r:embed="rId2"/>
          <a:stretch>
            <a:fillRect/>
          </a:stretch>
        </p:blipFill>
        <p:spPr>
          <a:xfrm>
            <a:off x="578353" y="348156"/>
            <a:ext cx="3043889" cy="1004116"/>
          </a:xfrm>
          <a:prstGeom prst="rect">
            <a:avLst/>
          </a:prstGeom>
        </p:spPr>
      </p:pic>
      <p:pic>
        <p:nvPicPr>
          <p:cNvPr id="8" name="Picture 7">
            <a:extLst>
              <a:ext uri="{FF2B5EF4-FFF2-40B4-BE49-F238E27FC236}">
                <a16:creationId xmlns:a16="http://schemas.microsoft.com/office/drawing/2014/main" id="{62EEC94B-2D16-5254-32E5-9F3DCF270780}"/>
              </a:ext>
            </a:extLst>
          </p:cNvPr>
          <p:cNvPicPr>
            <a:picLocks noChangeAspect="1"/>
          </p:cNvPicPr>
          <p:nvPr/>
        </p:nvPicPr>
        <p:blipFill>
          <a:blip r:embed="rId3"/>
          <a:stretch>
            <a:fillRect/>
          </a:stretch>
        </p:blipFill>
        <p:spPr>
          <a:xfrm>
            <a:off x="5089454" y="58953"/>
            <a:ext cx="3302615" cy="1543408"/>
          </a:xfrm>
          <a:prstGeom prst="rect">
            <a:avLst/>
          </a:prstGeom>
        </p:spPr>
      </p:pic>
      <p:cxnSp>
        <p:nvCxnSpPr>
          <p:cNvPr id="10" name="Straight Arrow Connector 9">
            <a:extLst>
              <a:ext uri="{FF2B5EF4-FFF2-40B4-BE49-F238E27FC236}">
                <a16:creationId xmlns:a16="http://schemas.microsoft.com/office/drawing/2014/main" id="{27713B2D-3B8A-AE7B-4A7C-1618E300E785}"/>
              </a:ext>
            </a:extLst>
          </p:cNvPr>
          <p:cNvCxnSpPr/>
          <p:nvPr/>
        </p:nvCxnSpPr>
        <p:spPr>
          <a:xfrm>
            <a:off x="3934075" y="850214"/>
            <a:ext cx="782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FDDC52A-6947-CE46-7D43-065F2E33AEF7}"/>
              </a:ext>
            </a:extLst>
          </p:cNvPr>
          <p:cNvPicPr>
            <a:picLocks noChangeAspect="1"/>
          </p:cNvPicPr>
          <p:nvPr/>
        </p:nvPicPr>
        <p:blipFill>
          <a:blip r:embed="rId4"/>
          <a:stretch>
            <a:fillRect/>
          </a:stretch>
        </p:blipFill>
        <p:spPr>
          <a:xfrm>
            <a:off x="617576" y="1389752"/>
            <a:ext cx="2965441" cy="1416934"/>
          </a:xfrm>
          <a:prstGeom prst="rect">
            <a:avLst/>
          </a:prstGeom>
        </p:spPr>
      </p:pic>
      <p:pic>
        <p:nvPicPr>
          <p:cNvPr id="14" name="Picture 13">
            <a:extLst>
              <a:ext uri="{FF2B5EF4-FFF2-40B4-BE49-F238E27FC236}">
                <a16:creationId xmlns:a16="http://schemas.microsoft.com/office/drawing/2014/main" id="{8E389CEF-EF6B-E638-24A6-B968ABB70681}"/>
              </a:ext>
            </a:extLst>
          </p:cNvPr>
          <p:cNvPicPr>
            <a:picLocks noChangeAspect="1"/>
          </p:cNvPicPr>
          <p:nvPr/>
        </p:nvPicPr>
        <p:blipFill>
          <a:blip r:embed="rId5"/>
          <a:stretch>
            <a:fillRect/>
          </a:stretch>
        </p:blipFill>
        <p:spPr>
          <a:xfrm>
            <a:off x="5087688" y="1676465"/>
            <a:ext cx="3625054" cy="1695743"/>
          </a:xfrm>
          <a:prstGeom prst="rect">
            <a:avLst/>
          </a:prstGeom>
        </p:spPr>
      </p:pic>
      <p:cxnSp>
        <p:nvCxnSpPr>
          <p:cNvPr id="16" name="Straight Arrow Connector 15">
            <a:extLst>
              <a:ext uri="{FF2B5EF4-FFF2-40B4-BE49-F238E27FC236}">
                <a16:creationId xmlns:a16="http://schemas.microsoft.com/office/drawing/2014/main" id="{FA845CD7-9CEE-0CC4-374A-D6B98DA03BA7}"/>
              </a:ext>
            </a:extLst>
          </p:cNvPr>
          <p:cNvCxnSpPr/>
          <p:nvPr/>
        </p:nvCxnSpPr>
        <p:spPr>
          <a:xfrm>
            <a:off x="3622242" y="2321069"/>
            <a:ext cx="1122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D20F421-E615-5E77-F973-C4CB4F2E44E0}"/>
              </a:ext>
            </a:extLst>
          </p:cNvPr>
          <p:cNvPicPr>
            <a:picLocks noChangeAspect="1"/>
          </p:cNvPicPr>
          <p:nvPr/>
        </p:nvPicPr>
        <p:blipFill>
          <a:blip r:embed="rId6"/>
          <a:stretch>
            <a:fillRect/>
          </a:stretch>
        </p:blipFill>
        <p:spPr>
          <a:xfrm>
            <a:off x="278874" y="2844167"/>
            <a:ext cx="4130765" cy="2291382"/>
          </a:xfrm>
          <a:prstGeom prst="rect">
            <a:avLst/>
          </a:prstGeom>
        </p:spPr>
      </p:pic>
      <p:cxnSp>
        <p:nvCxnSpPr>
          <p:cNvPr id="21" name="Straight Arrow Connector 20">
            <a:extLst>
              <a:ext uri="{FF2B5EF4-FFF2-40B4-BE49-F238E27FC236}">
                <a16:creationId xmlns:a16="http://schemas.microsoft.com/office/drawing/2014/main" id="{A0998837-E2A9-EBA3-EC7F-A43034E2FD0C}"/>
              </a:ext>
            </a:extLst>
          </p:cNvPr>
          <p:cNvCxnSpPr>
            <a:cxnSpLocks/>
          </p:cNvCxnSpPr>
          <p:nvPr/>
        </p:nvCxnSpPr>
        <p:spPr>
          <a:xfrm>
            <a:off x="4472283" y="4310245"/>
            <a:ext cx="615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179D4E3-2E51-8FA3-C683-16F89EEA14E2}"/>
              </a:ext>
            </a:extLst>
          </p:cNvPr>
          <p:cNvPicPr>
            <a:picLocks noChangeAspect="1"/>
          </p:cNvPicPr>
          <p:nvPr/>
        </p:nvPicPr>
        <p:blipFill>
          <a:blip r:embed="rId7"/>
          <a:stretch>
            <a:fillRect/>
          </a:stretch>
        </p:blipFill>
        <p:spPr>
          <a:xfrm>
            <a:off x="5189179" y="3592726"/>
            <a:ext cx="3422072" cy="1466500"/>
          </a:xfrm>
          <a:prstGeom prst="rect">
            <a:avLst/>
          </a:prstGeom>
        </p:spPr>
      </p:pic>
    </p:spTree>
    <p:extLst>
      <p:ext uri="{BB962C8B-B14F-4D97-AF65-F5344CB8AC3E}">
        <p14:creationId xmlns:p14="http://schemas.microsoft.com/office/powerpoint/2010/main" val="76725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grpSp>
        <p:nvGrpSpPr>
          <p:cNvPr id="1894" name="Google Shape;1894;p53"/>
          <p:cNvGrpSpPr/>
          <p:nvPr/>
        </p:nvGrpSpPr>
        <p:grpSpPr>
          <a:xfrm rot="2883712">
            <a:off x="-1359347" y="-1444409"/>
            <a:ext cx="3887489" cy="3891677"/>
            <a:chOff x="-2380606" y="634657"/>
            <a:chExt cx="3874200" cy="3874200"/>
          </a:xfrm>
        </p:grpSpPr>
        <p:grpSp>
          <p:nvGrpSpPr>
            <p:cNvPr id="1895" name="Google Shape;1895;p53"/>
            <p:cNvGrpSpPr/>
            <p:nvPr/>
          </p:nvGrpSpPr>
          <p:grpSpPr>
            <a:xfrm>
              <a:off x="-2380606" y="634657"/>
              <a:ext cx="3874200" cy="3874200"/>
              <a:chOff x="-5038081" y="-1708593"/>
              <a:chExt cx="3874200" cy="3874200"/>
            </a:xfrm>
          </p:grpSpPr>
          <p:sp>
            <p:nvSpPr>
              <p:cNvPr id="1896" name="Google Shape;1896;p53"/>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3"/>
            <p:cNvGrpSpPr/>
            <p:nvPr/>
          </p:nvGrpSpPr>
          <p:grpSpPr>
            <a:xfrm rot="-5400000">
              <a:off x="732996" y="3775194"/>
              <a:ext cx="439962" cy="440865"/>
              <a:chOff x="6877026" y="-284106"/>
              <a:chExt cx="815802" cy="817476"/>
            </a:xfrm>
          </p:grpSpPr>
          <p:sp>
            <p:nvSpPr>
              <p:cNvPr id="1899" name="Google Shape;1899;p53"/>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3"/>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3"/>
            <p:cNvGrpSpPr/>
            <p:nvPr/>
          </p:nvGrpSpPr>
          <p:grpSpPr>
            <a:xfrm rot="-5400000">
              <a:off x="383131" y="1576641"/>
              <a:ext cx="349428" cy="349428"/>
              <a:chOff x="3750000" y="-1887300"/>
              <a:chExt cx="1325598" cy="1325598"/>
            </a:xfrm>
          </p:grpSpPr>
          <p:sp>
            <p:nvSpPr>
              <p:cNvPr id="1902" name="Google Shape;1902;p53"/>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3"/>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3"/>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3"/>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3"/>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3"/>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3"/>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3"/>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3"/>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3"/>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5" name="Picture 2" descr="Lets Go To Work GIFs | Tenor">
            <a:extLst>
              <a:ext uri="{FF2B5EF4-FFF2-40B4-BE49-F238E27FC236}">
                <a16:creationId xmlns:a16="http://schemas.microsoft.com/office/drawing/2014/main" id="{98E55C37-6128-45EA-AEA0-02D3B8F59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544" y="1252423"/>
            <a:ext cx="2125054" cy="2125054"/>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706;p49">
            <a:extLst>
              <a:ext uri="{FF2B5EF4-FFF2-40B4-BE49-F238E27FC236}">
                <a16:creationId xmlns:a16="http://schemas.microsoft.com/office/drawing/2014/main" id="{9A5B0C01-048F-4371-9AA7-56BF3B2CE594}"/>
              </a:ext>
            </a:extLst>
          </p:cNvPr>
          <p:cNvSpPr txBox="1">
            <a:spLocks noGrp="1"/>
          </p:cNvSpPr>
          <p:nvPr>
            <p:ph type="title"/>
          </p:nvPr>
        </p:nvSpPr>
        <p:spPr>
          <a:xfrm>
            <a:off x="897263" y="3607017"/>
            <a:ext cx="7349474" cy="70082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 Practice Time 🤨</a:t>
            </a:r>
            <a:endParaRPr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798673" y="1250746"/>
            <a:ext cx="7672800" cy="15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W</a:t>
            </a:r>
            <a:r>
              <a:rPr lang="en" sz="4800" dirty="0"/>
              <a:t>e are here for yourself then for our vision !</a:t>
            </a:r>
            <a:endParaRPr sz="4800" dirty="0"/>
          </a:p>
        </p:txBody>
      </p:sp>
      <p:grpSp>
        <p:nvGrpSpPr>
          <p:cNvPr id="1707" name="Google Shape;1707;p49"/>
          <p:cNvGrpSpPr/>
          <p:nvPr/>
        </p:nvGrpSpPr>
        <p:grpSpPr>
          <a:xfrm>
            <a:off x="0" y="2994026"/>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486;p39">
            <a:extLst>
              <a:ext uri="{FF2B5EF4-FFF2-40B4-BE49-F238E27FC236}">
                <a16:creationId xmlns:a16="http://schemas.microsoft.com/office/drawing/2014/main" id="{CC5347C0-E7EA-A226-1A0E-7B358203FEAA}"/>
              </a:ext>
            </a:extLst>
          </p:cNvPr>
          <p:cNvSpPr txBox="1">
            <a:spLocks/>
          </p:cNvSpPr>
          <p:nvPr/>
        </p:nvSpPr>
        <p:spPr>
          <a:xfrm>
            <a:off x="-494375" y="3392351"/>
            <a:ext cx="5792557" cy="160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4800"/>
              <a:buFont typeface="DM Sans"/>
              <a:buNone/>
              <a:defRPr sz="65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9pPr>
          </a:lstStyle>
          <a:p>
            <a:r>
              <a:rPr lang="en-US" dirty="0">
                <a:solidFill>
                  <a:schemeClr val="lt1"/>
                </a:solidFill>
              </a:rPr>
              <a:t>#1</a:t>
            </a:r>
            <a:r>
              <a:rPr lang="en-US" dirty="0">
                <a:solidFill>
                  <a:schemeClr val="accent2"/>
                </a:solidFill>
              </a:rPr>
              <a:t>Global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71">
          <a:extLst>
            <a:ext uri="{FF2B5EF4-FFF2-40B4-BE49-F238E27FC236}">
              <a16:creationId xmlns:a16="http://schemas.microsoft.com/office/drawing/2014/main" id="{046944DA-99FA-5A33-88BF-5A4A31038C94}"/>
            </a:ext>
          </a:extLst>
        </p:cNvPr>
        <p:cNvGrpSpPr/>
        <p:nvPr/>
      </p:nvGrpSpPr>
      <p:grpSpPr>
        <a:xfrm>
          <a:off x="0" y="0"/>
          <a:ext cx="0" cy="0"/>
          <a:chOff x="0" y="0"/>
          <a:chExt cx="0" cy="0"/>
        </a:xfrm>
      </p:grpSpPr>
      <p:sp>
        <p:nvSpPr>
          <p:cNvPr id="1772" name="Google Shape;1772;p50">
            <a:extLst>
              <a:ext uri="{FF2B5EF4-FFF2-40B4-BE49-F238E27FC236}">
                <a16:creationId xmlns:a16="http://schemas.microsoft.com/office/drawing/2014/main" id="{E7B53A67-44E2-5363-C00B-75A5A243AD05}"/>
              </a:ext>
            </a:extLst>
          </p:cNvPr>
          <p:cNvSpPr txBox="1">
            <a:spLocks noGrp="1"/>
          </p:cNvSpPr>
          <p:nvPr>
            <p:ph type="subTitle" idx="1"/>
          </p:nvPr>
        </p:nvSpPr>
        <p:spPr>
          <a:xfrm>
            <a:off x="1706550" y="1517674"/>
            <a:ext cx="5730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t>Thanks</a:t>
            </a:r>
            <a:r>
              <a:rPr lang="en" sz="9600" b="1" dirty="0"/>
              <a:t>!</a:t>
            </a:r>
          </a:p>
        </p:txBody>
      </p:sp>
      <p:grpSp>
        <p:nvGrpSpPr>
          <p:cNvPr id="1774" name="Google Shape;1774;p50">
            <a:extLst>
              <a:ext uri="{FF2B5EF4-FFF2-40B4-BE49-F238E27FC236}">
                <a16:creationId xmlns:a16="http://schemas.microsoft.com/office/drawing/2014/main" id="{226EFC7F-EA07-7413-7850-7B601C66248D}"/>
              </a:ext>
            </a:extLst>
          </p:cNvPr>
          <p:cNvGrpSpPr/>
          <p:nvPr/>
        </p:nvGrpSpPr>
        <p:grpSpPr>
          <a:xfrm>
            <a:off x="-233" y="4065542"/>
            <a:ext cx="2151422" cy="1077848"/>
            <a:chOff x="5636496" y="3386160"/>
            <a:chExt cx="3507371" cy="1757170"/>
          </a:xfrm>
        </p:grpSpPr>
        <p:grpSp>
          <p:nvGrpSpPr>
            <p:cNvPr id="1775" name="Google Shape;1775;p50">
              <a:extLst>
                <a:ext uri="{FF2B5EF4-FFF2-40B4-BE49-F238E27FC236}">
                  <a16:creationId xmlns:a16="http://schemas.microsoft.com/office/drawing/2014/main" id="{51571FEE-675C-5C8C-458E-079150273DA5}"/>
                </a:ext>
              </a:extLst>
            </p:cNvPr>
            <p:cNvGrpSpPr/>
            <p:nvPr/>
          </p:nvGrpSpPr>
          <p:grpSpPr>
            <a:xfrm>
              <a:off x="5636496" y="4387612"/>
              <a:ext cx="3507371" cy="755718"/>
              <a:chOff x="-3987275" y="2957386"/>
              <a:chExt cx="6964598" cy="1500632"/>
            </a:xfrm>
          </p:grpSpPr>
          <p:sp>
            <p:nvSpPr>
              <p:cNvPr id="1776" name="Google Shape;1776;p50">
                <a:extLst>
                  <a:ext uri="{FF2B5EF4-FFF2-40B4-BE49-F238E27FC236}">
                    <a16:creationId xmlns:a16="http://schemas.microsoft.com/office/drawing/2014/main" id="{EFC8C5D4-BA6F-EDF9-AB0A-D7243965E74F}"/>
                  </a:ext>
                </a:extLst>
              </p:cNvPr>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a:extLst>
                  <a:ext uri="{FF2B5EF4-FFF2-40B4-BE49-F238E27FC236}">
                    <a16:creationId xmlns:a16="http://schemas.microsoft.com/office/drawing/2014/main" id="{35CB6781-F2D8-FDFA-5BA3-ADEC02CBB1F4}"/>
                  </a:ext>
                </a:extLst>
              </p:cNvPr>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a:extLst>
                  <a:ext uri="{FF2B5EF4-FFF2-40B4-BE49-F238E27FC236}">
                    <a16:creationId xmlns:a16="http://schemas.microsoft.com/office/drawing/2014/main" id="{AD20D8DD-4EC3-32CB-FFC0-028432674392}"/>
                  </a:ext>
                </a:extLst>
              </p:cNvPr>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a:extLst>
                  <a:ext uri="{FF2B5EF4-FFF2-40B4-BE49-F238E27FC236}">
                    <a16:creationId xmlns:a16="http://schemas.microsoft.com/office/drawing/2014/main" id="{4EAB0219-2EA6-C693-8405-7858A4BB35FB}"/>
                  </a:ext>
                </a:extLst>
              </p:cNvPr>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a:extLst>
                  <a:ext uri="{FF2B5EF4-FFF2-40B4-BE49-F238E27FC236}">
                    <a16:creationId xmlns:a16="http://schemas.microsoft.com/office/drawing/2014/main" id="{44E937D6-226A-2DC4-0E85-F17D9796D40D}"/>
                  </a:ext>
                </a:extLst>
              </p:cNvPr>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a:extLst>
                  <a:ext uri="{FF2B5EF4-FFF2-40B4-BE49-F238E27FC236}">
                    <a16:creationId xmlns:a16="http://schemas.microsoft.com/office/drawing/2014/main" id="{22A04F95-EA94-44C0-DD7A-6C490CDEED31}"/>
                  </a:ext>
                </a:extLst>
              </p:cNvPr>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a:extLst>
                  <a:ext uri="{FF2B5EF4-FFF2-40B4-BE49-F238E27FC236}">
                    <a16:creationId xmlns:a16="http://schemas.microsoft.com/office/drawing/2014/main" id="{58779DE2-52D2-D582-B465-22E41EF44521}"/>
                  </a:ext>
                </a:extLst>
              </p:cNvPr>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a:extLst>
                <a:ext uri="{FF2B5EF4-FFF2-40B4-BE49-F238E27FC236}">
                  <a16:creationId xmlns:a16="http://schemas.microsoft.com/office/drawing/2014/main" id="{33A0DECF-B49C-38BD-7D88-A4088233C3BB}"/>
                </a:ext>
              </a:extLst>
            </p:cNvPr>
            <p:cNvGrpSpPr/>
            <p:nvPr/>
          </p:nvGrpSpPr>
          <p:grpSpPr>
            <a:xfrm>
              <a:off x="7037356" y="3386160"/>
              <a:ext cx="1635854" cy="1422864"/>
              <a:chOff x="3766006" y="451700"/>
              <a:chExt cx="3615946" cy="3145146"/>
            </a:xfrm>
          </p:grpSpPr>
          <p:sp>
            <p:nvSpPr>
              <p:cNvPr id="1784" name="Google Shape;1784;p50">
                <a:extLst>
                  <a:ext uri="{FF2B5EF4-FFF2-40B4-BE49-F238E27FC236}">
                    <a16:creationId xmlns:a16="http://schemas.microsoft.com/office/drawing/2014/main" id="{E70CD1D0-B09A-0204-27F3-45776EFD859C}"/>
                  </a:ext>
                </a:extLst>
              </p:cNvPr>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a:extLst>
                  <a:ext uri="{FF2B5EF4-FFF2-40B4-BE49-F238E27FC236}">
                    <a16:creationId xmlns:a16="http://schemas.microsoft.com/office/drawing/2014/main" id="{D9A9295C-D6C8-4828-71C6-D54D054091AE}"/>
                  </a:ext>
                </a:extLst>
              </p:cNvPr>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a:extLst>
                  <a:ext uri="{FF2B5EF4-FFF2-40B4-BE49-F238E27FC236}">
                    <a16:creationId xmlns:a16="http://schemas.microsoft.com/office/drawing/2014/main" id="{C0E3C630-02A9-8CAE-4B2C-E3DC67F00F61}"/>
                  </a:ext>
                </a:extLst>
              </p:cNvPr>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a:extLst>
                  <a:ext uri="{FF2B5EF4-FFF2-40B4-BE49-F238E27FC236}">
                    <a16:creationId xmlns:a16="http://schemas.microsoft.com/office/drawing/2014/main" id="{19CDD9B0-3AA5-E8EA-DEF6-4AD460355B82}"/>
                  </a:ext>
                </a:extLst>
              </p:cNvPr>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a:extLst>
                  <a:ext uri="{FF2B5EF4-FFF2-40B4-BE49-F238E27FC236}">
                    <a16:creationId xmlns:a16="http://schemas.microsoft.com/office/drawing/2014/main" id="{0DE48FA2-D969-2278-A9A9-99433AB0684D}"/>
                  </a:ext>
                </a:extLst>
              </p:cNvPr>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a:extLst>
                  <a:ext uri="{FF2B5EF4-FFF2-40B4-BE49-F238E27FC236}">
                    <a16:creationId xmlns:a16="http://schemas.microsoft.com/office/drawing/2014/main" id="{222A9F60-59C7-6DA4-CF3C-93ABE084E850}"/>
                  </a:ext>
                </a:extLst>
              </p:cNvPr>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a:extLst>
                  <a:ext uri="{FF2B5EF4-FFF2-40B4-BE49-F238E27FC236}">
                    <a16:creationId xmlns:a16="http://schemas.microsoft.com/office/drawing/2014/main" id="{F49CA4E3-EA3C-E962-713E-08D38C88EBD7}"/>
                  </a:ext>
                </a:extLst>
              </p:cNvPr>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a:extLst>
                  <a:ext uri="{FF2B5EF4-FFF2-40B4-BE49-F238E27FC236}">
                    <a16:creationId xmlns:a16="http://schemas.microsoft.com/office/drawing/2014/main" id="{B9B70251-AEA8-A107-EB10-5B9D74ECFA57}"/>
                  </a:ext>
                </a:extLst>
              </p:cNvPr>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a:extLst>
                  <a:ext uri="{FF2B5EF4-FFF2-40B4-BE49-F238E27FC236}">
                    <a16:creationId xmlns:a16="http://schemas.microsoft.com/office/drawing/2014/main" id="{61099BB4-613A-0B34-F751-503A640B1095}"/>
                  </a:ext>
                </a:extLst>
              </p:cNvPr>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a:extLst>
                  <a:ext uri="{FF2B5EF4-FFF2-40B4-BE49-F238E27FC236}">
                    <a16:creationId xmlns:a16="http://schemas.microsoft.com/office/drawing/2014/main" id="{4F45CF9F-9391-993A-F42F-E59A46CD1DD2}"/>
                  </a:ext>
                </a:extLst>
              </p:cNvPr>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a:extLst>
                  <a:ext uri="{FF2B5EF4-FFF2-40B4-BE49-F238E27FC236}">
                    <a16:creationId xmlns:a16="http://schemas.microsoft.com/office/drawing/2014/main" id="{4A66EC87-2236-E86E-58DE-EA3304F58D7B}"/>
                  </a:ext>
                </a:extLst>
              </p:cNvPr>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a:extLst>
                  <a:ext uri="{FF2B5EF4-FFF2-40B4-BE49-F238E27FC236}">
                    <a16:creationId xmlns:a16="http://schemas.microsoft.com/office/drawing/2014/main" id="{E5FC16F3-9C34-51E6-F8E1-13D13E34FB2F}"/>
                  </a:ext>
                </a:extLst>
              </p:cNvPr>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a:extLst>
                  <a:ext uri="{FF2B5EF4-FFF2-40B4-BE49-F238E27FC236}">
                    <a16:creationId xmlns:a16="http://schemas.microsoft.com/office/drawing/2014/main" id="{6333F2D4-E38C-41EB-E31C-C9175835E065}"/>
                  </a:ext>
                </a:extLst>
              </p:cNvPr>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a:extLst>
                  <a:ext uri="{FF2B5EF4-FFF2-40B4-BE49-F238E27FC236}">
                    <a16:creationId xmlns:a16="http://schemas.microsoft.com/office/drawing/2014/main" id="{FC33E2AE-9BF2-2B96-6C0D-F2F81DEE8D56}"/>
                  </a:ext>
                </a:extLst>
              </p:cNvPr>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a:extLst>
                  <a:ext uri="{FF2B5EF4-FFF2-40B4-BE49-F238E27FC236}">
                    <a16:creationId xmlns:a16="http://schemas.microsoft.com/office/drawing/2014/main" id="{11BC7808-F41D-6F1A-42C2-42C735831823}"/>
                  </a:ext>
                </a:extLst>
              </p:cNvPr>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a:extLst>
                  <a:ext uri="{FF2B5EF4-FFF2-40B4-BE49-F238E27FC236}">
                    <a16:creationId xmlns:a16="http://schemas.microsoft.com/office/drawing/2014/main" id="{0EFAB327-8E95-29C0-FEEC-D0056128A151}"/>
                  </a:ext>
                </a:extLst>
              </p:cNvPr>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a:extLst>
                  <a:ext uri="{FF2B5EF4-FFF2-40B4-BE49-F238E27FC236}">
                    <a16:creationId xmlns:a16="http://schemas.microsoft.com/office/drawing/2014/main" id="{11195F2D-5C18-07C5-16BD-E7849A72A444}"/>
                  </a:ext>
                </a:extLst>
              </p:cNvPr>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a:extLst>
                  <a:ext uri="{FF2B5EF4-FFF2-40B4-BE49-F238E27FC236}">
                    <a16:creationId xmlns:a16="http://schemas.microsoft.com/office/drawing/2014/main" id="{DA774A1E-2883-5370-D509-CC63E8C7DF47}"/>
                  </a:ext>
                </a:extLst>
              </p:cNvPr>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a:extLst>
                  <a:ext uri="{FF2B5EF4-FFF2-40B4-BE49-F238E27FC236}">
                    <a16:creationId xmlns:a16="http://schemas.microsoft.com/office/drawing/2014/main" id="{F6B1CF64-A381-CF0F-C511-504D16718834}"/>
                  </a:ext>
                </a:extLst>
              </p:cNvPr>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a:extLst>
                  <a:ext uri="{FF2B5EF4-FFF2-40B4-BE49-F238E27FC236}">
                    <a16:creationId xmlns:a16="http://schemas.microsoft.com/office/drawing/2014/main" id="{CC47EA84-3371-16E4-5045-B2057C647885}"/>
                  </a:ext>
                </a:extLst>
              </p:cNvPr>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a:extLst>
                  <a:ext uri="{FF2B5EF4-FFF2-40B4-BE49-F238E27FC236}">
                    <a16:creationId xmlns:a16="http://schemas.microsoft.com/office/drawing/2014/main" id="{4C6C17E5-28B5-9ACE-317C-EC1737C22C83}"/>
                  </a:ext>
                </a:extLst>
              </p:cNvPr>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a:extLst>
                  <a:ext uri="{FF2B5EF4-FFF2-40B4-BE49-F238E27FC236}">
                    <a16:creationId xmlns:a16="http://schemas.microsoft.com/office/drawing/2014/main" id="{86E447C5-F048-0B75-152E-1D255FFD4667}"/>
                  </a:ext>
                </a:extLst>
              </p:cNvPr>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a:extLst>
                  <a:ext uri="{FF2B5EF4-FFF2-40B4-BE49-F238E27FC236}">
                    <a16:creationId xmlns:a16="http://schemas.microsoft.com/office/drawing/2014/main" id="{D5B94A50-48C5-F0BF-21D2-6531E460DF01}"/>
                  </a:ext>
                </a:extLst>
              </p:cNvPr>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a:extLst>
                  <a:ext uri="{FF2B5EF4-FFF2-40B4-BE49-F238E27FC236}">
                    <a16:creationId xmlns:a16="http://schemas.microsoft.com/office/drawing/2014/main" id="{F5353A0E-328C-6BD1-A231-CAE150EE56A1}"/>
                  </a:ext>
                </a:extLst>
              </p:cNvPr>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a:extLst>
                  <a:ext uri="{FF2B5EF4-FFF2-40B4-BE49-F238E27FC236}">
                    <a16:creationId xmlns:a16="http://schemas.microsoft.com/office/drawing/2014/main" id="{F964A7F9-22DB-2DD4-BA63-65BE34199E06}"/>
                  </a:ext>
                </a:extLst>
              </p:cNvPr>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a:extLst>
                  <a:ext uri="{FF2B5EF4-FFF2-40B4-BE49-F238E27FC236}">
                    <a16:creationId xmlns:a16="http://schemas.microsoft.com/office/drawing/2014/main" id="{4A2DC42F-1973-5EEC-BB91-776E0CFF693A}"/>
                  </a:ext>
                </a:extLst>
              </p:cNvPr>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a:extLst>
                  <a:ext uri="{FF2B5EF4-FFF2-40B4-BE49-F238E27FC236}">
                    <a16:creationId xmlns:a16="http://schemas.microsoft.com/office/drawing/2014/main" id="{51DFFCE3-6D4E-A2DC-2ACF-846C88B9E04D}"/>
                  </a:ext>
                </a:extLst>
              </p:cNvPr>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a:extLst>
              <a:ext uri="{FF2B5EF4-FFF2-40B4-BE49-F238E27FC236}">
                <a16:creationId xmlns:a16="http://schemas.microsoft.com/office/drawing/2014/main" id="{DF01F120-F447-A862-AF33-171F87538B87}"/>
              </a:ext>
            </a:extLst>
          </p:cNvPr>
          <p:cNvGrpSpPr/>
          <p:nvPr/>
        </p:nvGrpSpPr>
        <p:grpSpPr>
          <a:xfrm>
            <a:off x="8137703" y="211299"/>
            <a:ext cx="890914" cy="656393"/>
            <a:chOff x="615049" y="-2153927"/>
            <a:chExt cx="1417751" cy="1044546"/>
          </a:xfrm>
        </p:grpSpPr>
        <p:sp>
          <p:nvSpPr>
            <p:cNvPr id="1812" name="Google Shape;1812;p50">
              <a:extLst>
                <a:ext uri="{FF2B5EF4-FFF2-40B4-BE49-F238E27FC236}">
                  <a16:creationId xmlns:a16="http://schemas.microsoft.com/office/drawing/2014/main" id="{93268BF7-AE52-E406-B77F-ACD7AD693913}"/>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a:extLst>
                <a:ext uri="{FF2B5EF4-FFF2-40B4-BE49-F238E27FC236}">
                  <a16:creationId xmlns:a16="http://schemas.microsoft.com/office/drawing/2014/main" id="{94B55620-7AE6-CFC9-6543-798EF96E0834}"/>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a:extLst>
              <a:ext uri="{FF2B5EF4-FFF2-40B4-BE49-F238E27FC236}">
                <a16:creationId xmlns:a16="http://schemas.microsoft.com/office/drawing/2014/main" id="{E9F370FF-A4FC-9E9A-7EDC-BE3E7E36FF11}"/>
              </a:ext>
            </a:extLst>
          </p:cNvPr>
          <p:cNvGrpSpPr/>
          <p:nvPr/>
        </p:nvGrpSpPr>
        <p:grpSpPr>
          <a:xfrm>
            <a:off x="8272751" y="3696952"/>
            <a:ext cx="620829" cy="656401"/>
            <a:chOff x="5199550" y="837750"/>
            <a:chExt cx="292775" cy="309550"/>
          </a:xfrm>
        </p:grpSpPr>
        <p:sp>
          <p:nvSpPr>
            <p:cNvPr id="1815" name="Google Shape;1815;p50">
              <a:extLst>
                <a:ext uri="{FF2B5EF4-FFF2-40B4-BE49-F238E27FC236}">
                  <a16:creationId xmlns:a16="http://schemas.microsoft.com/office/drawing/2014/main" id="{DD88BD2E-372A-4303-B0EA-0F673227439C}"/>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a:extLst>
                <a:ext uri="{FF2B5EF4-FFF2-40B4-BE49-F238E27FC236}">
                  <a16:creationId xmlns:a16="http://schemas.microsoft.com/office/drawing/2014/main" id="{4F30ACE9-DAA7-75BA-FA25-197FFEF4C6C3}"/>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a:extLst>
                <a:ext uri="{FF2B5EF4-FFF2-40B4-BE49-F238E27FC236}">
                  <a16:creationId xmlns:a16="http://schemas.microsoft.com/office/drawing/2014/main" id="{3358F2FC-50A5-76DF-3C92-3BB074B8D2C6}"/>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a:extLst>
                <a:ext uri="{FF2B5EF4-FFF2-40B4-BE49-F238E27FC236}">
                  <a16:creationId xmlns:a16="http://schemas.microsoft.com/office/drawing/2014/main" id="{7551D74D-4FA2-EC9B-1246-1E0E3C82EACE}"/>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a:extLst>
                <a:ext uri="{FF2B5EF4-FFF2-40B4-BE49-F238E27FC236}">
                  <a16:creationId xmlns:a16="http://schemas.microsoft.com/office/drawing/2014/main" id="{05D053DD-0A69-B41A-7272-80649C9A6D42}"/>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a:extLst>
                <a:ext uri="{FF2B5EF4-FFF2-40B4-BE49-F238E27FC236}">
                  <a16:creationId xmlns:a16="http://schemas.microsoft.com/office/drawing/2014/main" id="{C43DA728-137E-8051-C594-4C965AC46CB6}"/>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a:extLst>
                <a:ext uri="{FF2B5EF4-FFF2-40B4-BE49-F238E27FC236}">
                  <a16:creationId xmlns:a16="http://schemas.microsoft.com/office/drawing/2014/main" id="{7A6BE23A-331D-ACB4-DC17-433FB5849295}"/>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a:extLst>
              <a:ext uri="{FF2B5EF4-FFF2-40B4-BE49-F238E27FC236}">
                <a16:creationId xmlns:a16="http://schemas.microsoft.com/office/drawing/2014/main" id="{C6A5B7E8-E6FB-15CB-1D75-4A3C1015C564}"/>
              </a:ext>
            </a:extLst>
          </p:cNvPr>
          <p:cNvGrpSpPr/>
          <p:nvPr/>
        </p:nvGrpSpPr>
        <p:grpSpPr>
          <a:xfrm rot="10800000">
            <a:off x="-2948" y="2988"/>
            <a:ext cx="1889631" cy="1123661"/>
            <a:chOff x="-2420125" y="1850925"/>
            <a:chExt cx="1728532" cy="1027771"/>
          </a:xfrm>
        </p:grpSpPr>
        <p:sp>
          <p:nvSpPr>
            <p:cNvPr id="1823" name="Google Shape;1823;p50">
              <a:extLst>
                <a:ext uri="{FF2B5EF4-FFF2-40B4-BE49-F238E27FC236}">
                  <a16:creationId xmlns:a16="http://schemas.microsoft.com/office/drawing/2014/main" id="{39DB9072-0639-D1D3-996F-355EC4450616}"/>
                </a:ext>
              </a:extLst>
            </p:cNvPr>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a:extLst>
                <a:ext uri="{FF2B5EF4-FFF2-40B4-BE49-F238E27FC236}">
                  <a16:creationId xmlns:a16="http://schemas.microsoft.com/office/drawing/2014/main" id="{80C9A3B3-56D4-362E-8333-6B068C74419E}"/>
                </a:ext>
              </a:extLst>
            </p:cNvPr>
            <p:cNvGrpSpPr/>
            <p:nvPr/>
          </p:nvGrpSpPr>
          <p:grpSpPr>
            <a:xfrm>
              <a:off x="-2408616" y="1953834"/>
              <a:ext cx="1717023" cy="924862"/>
              <a:chOff x="-2408616" y="1953834"/>
              <a:chExt cx="1717023" cy="924862"/>
            </a:xfrm>
          </p:grpSpPr>
          <p:sp>
            <p:nvSpPr>
              <p:cNvPr id="1825" name="Google Shape;1825;p50">
                <a:extLst>
                  <a:ext uri="{FF2B5EF4-FFF2-40B4-BE49-F238E27FC236}">
                    <a16:creationId xmlns:a16="http://schemas.microsoft.com/office/drawing/2014/main" id="{E5C43476-B818-157A-EB1B-138665A7F0F6}"/>
                  </a:ext>
                </a:extLst>
              </p:cNvPr>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a:extLst>
                  <a:ext uri="{FF2B5EF4-FFF2-40B4-BE49-F238E27FC236}">
                    <a16:creationId xmlns:a16="http://schemas.microsoft.com/office/drawing/2014/main" id="{C3CCB18C-99BF-ED77-0BE9-30D19A6251B6}"/>
                  </a:ext>
                </a:extLst>
              </p:cNvPr>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a:extLst>
                  <a:ext uri="{FF2B5EF4-FFF2-40B4-BE49-F238E27FC236}">
                    <a16:creationId xmlns:a16="http://schemas.microsoft.com/office/drawing/2014/main" id="{8991D2E0-DDBC-B5BA-E95B-D53EA01B60E7}"/>
                  </a:ext>
                </a:extLst>
              </p:cNvPr>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a:extLst>
                  <a:ext uri="{FF2B5EF4-FFF2-40B4-BE49-F238E27FC236}">
                    <a16:creationId xmlns:a16="http://schemas.microsoft.com/office/drawing/2014/main" id="{F4320B65-53E2-16E5-F18F-98A0B05A7701}"/>
                  </a:ext>
                </a:extLst>
              </p:cNvPr>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a:extLst>
                  <a:ext uri="{FF2B5EF4-FFF2-40B4-BE49-F238E27FC236}">
                    <a16:creationId xmlns:a16="http://schemas.microsoft.com/office/drawing/2014/main" id="{FC47AD4C-BFFD-EEC0-8E5D-67F6AE4093B0}"/>
                  </a:ext>
                </a:extLst>
              </p:cNvPr>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772;p50">
            <a:extLst>
              <a:ext uri="{FF2B5EF4-FFF2-40B4-BE49-F238E27FC236}">
                <a16:creationId xmlns:a16="http://schemas.microsoft.com/office/drawing/2014/main" id="{E845A48D-9008-42BA-9415-1CDCFEEF22D2}"/>
              </a:ext>
            </a:extLst>
          </p:cNvPr>
          <p:cNvSpPr txBox="1">
            <a:spLocks/>
          </p:cNvSpPr>
          <p:nvPr/>
        </p:nvSpPr>
        <p:spPr>
          <a:xfrm>
            <a:off x="1960724" y="2882313"/>
            <a:ext cx="5730900" cy="8991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9pPr>
          </a:lstStyle>
          <a:p>
            <a:pPr marL="0" indent="0"/>
            <a:r>
              <a:rPr lang="en-US" sz="2400" b="1" dirty="0">
                <a:solidFill>
                  <a:srgbClr val="FF5D57"/>
                </a:solidFill>
              </a:rPr>
              <a:t>You present GDG Family Not You !</a:t>
            </a:r>
          </a:p>
        </p:txBody>
      </p:sp>
    </p:spTree>
    <p:extLst>
      <p:ext uri="{BB962C8B-B14F-4D97-AF65-F5344CB8AC3E}">
        <p14:creationId xmlns:p14="http://schemas.microsoft.com/office/powerpoint/2010/main" val="279398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grpSp>
        <p:nvGrpSpPr>
          <p:cNvPr id="2248" name="Google Shape;2248;p65"/>
          <p:cNvGrpSpPr/>
          <p:nvPr/>
        </p:nvGrpSpPr>
        <p:grpSpPr>
          <a:xfrm>
            <a:off x="704" y="370086"/>
            <a:ext cx="7021522" cy="3139119"/>
            <a:chOff x="704" y="370086"/>
            <a:chExt cx="7021522" cy="3139119"/>
          </a:xfrm>
        </p:grpSpPr>
        <p:grpSp>
          <p:nvGrpSpPr>
            <p:cNvPr id="2249" name="Google Shape;2249;p65"/>
            <p:cNvGrpSpPr/>
            <p:nvPr/>
          </p:nvGrpSpPr>
          <p:grpSpPr>
            <a:xfrm>
              <a:off x="361950" y="370086"/>
              <a:ext cx="6660276" cy="1303439"/>
              <a:chOff x="361950" y="370086"/>
              <a:chExt cx="6660276" cy="1303439"/>
            </a:xfrm>
          </p:grpSpPr>
          <p:cxnSp>
            <p:nvCxnSpPr>
              <p:cNvPr id="2250" name="Google Shape;2250;p65"/>
              <p:cNvCxnSpPr/>
              <p:nvPr/>
            </p:nvCxnSpPr>
            <p:spPr>
              <a:xfrm rot="10800000" flipH="1">
                <a:off x="361950" y="523925"/>
                <a:ext cx="6000900" cy="1149600"/>
              </a:xfrm>
              <a:prstGeom prst="curvedConnector3">
                <a:avLst>
                  <a:gd name="adj1" fmla="val 50000"/>
                </a:avLst>
              </a:prstGeom>
              <a:noFill/>
              <a:ln w="9525" cap="flat" cmpd="sng">
                <a:solidFill>
                  <a:schemeClr val="lt1"/>
                </a:solidFill>
                <a:prstDash val="solid"/>
                <a:round/>
                <a:headEnd type="none" w="med" len="med"/>
                <a:tailEnd type="none" w="med" len="med"/>
              </a:ln>
            </p:spPr>
          </p:cxnSp>
          <p:grpSp>
            <p:nvGrpSpPr>
              <p:cNvPr id="2251" name="Google Shape;2251;p65"/>
              <p:cNvGrpSpPr/>
              <p:nvPr/>
            </p:nvGrpSpPr>
            <p:grpSpPr>
              <a:xfrm rot="5169610">
                <a:off x="6550268" y="225524"/>
                <a:ext cx="297449" cy="627957"/>
                <a:chOff x="-2343650" y="-1355100"/>
                <a:chExt cx="1827472" cy="3858050"/>
              </a:xfrm>
            </p:grpSpPr>
            <p:sp>
              <p:nvSpPr>
                <p:cNvPr id="2252" name="Google Shape;2252;p65"/>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65"/>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7" name="Google Shape;2277;p65"/>
            <p:cNvGrpSpPr/>
            <p:nvPr/>
          </p:nvGrpSpPr>
          <p:grpSpPr>
            <a:xfrm rot="5400000">
              <a:off x="-344204" y="1979174"/>
              <a:ext cx="1874939" cy="1185122"/>
              <a:chOff x="-2420125" y="1850925"/>
              <a:chExt cx="1728532" cy="1027771"/>
            </a:xfrm>
          </p:grpSpPr>
          <p:sp>
            <p:nvSpPr>
              <p:cNvPr id="2278" name="Google Shape;2278;p65"/>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65"/>
              <p:cNvGrpSpPr/>
              <p:nvPr/>
            </p:nvGrpSpPr>
            <p:grpSpPr>
              <a:xfrm>
                <a:off x="-2408616" y="1953834"/>
                <a:ext cx="1717023" cy="924862"/>
                <a:chOff x="-2408616" y="1953834"/>
                <a:chExt cx="1717023" cy="924862"/>
              </a:xfrm>
            </p:grpSpPr>
            <p:sp>
              <p:nvSpPr>
                <p:cNvPr id="2280" name="Google Shape;2280;p65"/>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85" name="Google Shape;2285;p65"/>
          <p:cNvSpPr txBox="1">
            <a:spLocks noGrp="1"/>
          </p:cNvSpPr>
          <p:nvPr>
            <p:ph type="title"/>
          </p:nvPr>
        </p:nvSpPr>
        <p:spPr>
          <a:xfrm>
            <a:off x="1491017" y="1702653"/>
            <a:ext cx="6957442" cy="22145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Our Limit Is the Sky🚀 </a:t>
            </a:r>
            <a:br>
              <a:rPr lang="en" dirty="0"/>
            </a:br>
            <a:r>
              <a:rPr lang="en" dirty="0"/>
              <a:t>See you Soon !!</a:t>
            </a:r>
            <a:endParaRPr dirty="0"/>
          </a:p>
        </p:txBody>
      </p:sp>
      <p:grpSp>
        <p:nvGrpSpPr>
          <p:cNvPr id="2288" name="Google Shape;2288;p65"/>
          <p:cNvGrpSpPr/>
          <p:nvPr/>
        </p:nvGrpSpPr>
        <p:grpSpPr>
          <a:xfrm>
            <a:off x="8150823" y="200024"/>
            <a:ext cx="1278900" cy="1292100"/>
            <a:chOff x="6641123" y="1171574"/>
            <a:chExt cx="1278900" cy="1292100"/>
          </a:xfrm>
        </p:grpSpPr>
        <p:sp>
          <p:nvSpPr>
            <p:cNvPr id="2289" name="Google Shape;2289;p65"/>
            <p:cNvSpPr/>
            <p:nvPr/>
          </p:nvSpPr>
          <p:spPr>
            <a:xfrm rot="5400000">
              <a:off x="6634523" y="1178174"/>
              <a:ext cx="1292100" cy="1278900"/>
            </a:xfrm>
            <a:prstGeom prst="chord">
              <a:avLst>
                <a:gd name="adj1" fmla="val 19619663"/>
                <a:gd name="adj2" fmla="val 12789898"/>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rot="10800000">
              <a:off x="6938759" y="1598315"/>
              <a:ext cx="155635" cy="148492"/>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rot="10800000">
              <a:off x="7352145" y="1561793"/>
              <a:ext cx="77818" cy="73881"/>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rot="10800000">
              <a:off x="7231116" y="1303770"/>
              <a:ext cx="155635" cy="148492"/>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rot="-8570978">
              <a:off x="6884560" y="2078174"/>
              <a:ext cx="156207" cy="147953"/>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rot="-8570978">
              <a:off x="7267042" y="2283260"/>
              <a:ext cx="78104" cy="73612"/>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rot="-8570978">
              <a:off x="7293389" y="2019741"/>
              <a:ext cx="156207" cy="147953"/>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flipH="1">
            <a:off x="399626" y="187556"/>
            <a:ext cx="1113463" cy="565910"/>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273636" y="2145394"/>
            <a:ext cx="1218401"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a:t>
            </a:r>
            <a:r>
              <a:rPr lang="en-US" sz="700" b="1" dirty="0" err="1"/>
              <a:t>Ganna</a:t>
            </a:r>
            <a:r>
              <a:rPr lang="en-US" sz="700" b="1" dirty="0"/>
              <a:t> Mahmoud</a:t>
            </a:r>
          </a:p>
          <a:p>
            <a:pPr marL="0" lvl="0" indent="0" rtl="0">
              <a:spcBef>
                <a:spcPts val="0"/>
              </a:spcBef>
              <a:spcAft>
                <a:spcPts val="0"/>
              </a:spcAft>
              <a:buNone/>
            </a:pPr>
            <a:r>
              <a:rPr lang="it-IT" sz="700" dirty="0"/>
              <a:t>Data Scientist || Core Team Data Science &amp; AI @GDG-On Campus|| BI Trainee @ITI</a:t>
            </a: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a:blip r:embed="rId3"/>
          <a:srcRect t="2351" b="2351"/>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12982" t="-2253" r="15164" b="28502"/>
          <a:stretch/>
        </p:blipFill>
        <p:spPr>
          <a:xfrm>
            <a:off x="1707061"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5"/>
          <a:srcRect l="8678" t="14123" r="13734" b="9041"/>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a:blip r:embed="rId6"/>
          <a:srcRect l="1287" r="1287"/>
          <a:stretch/>
        </p:blipFill>
        <p:spPr>
          <a:xfrm>
            <a:off x="6025231" y="843948"/>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7"/>
          <a:srcRect l="222" t="13449" r="-222" b="29007"/>
          <a:stretch/>
        </p:blipFill>
        <p:spPr>
          <a:xfrm>
            <a:off x="6025231" y="2887432"/>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8"/>
          <a:srcRect t="5907" b="5907"/>
          <a:stretch/>
        </p:blipFill>
        <p:spPr>
          <a:xfrm>
            <a:off x="4572000" y="2887433"/>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rotWithShape="1">
          <a:blip r:embed="rId9"/>
          <a:srcRect l="11975" t="4676" r="-916" b="26856"/>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a:blip r:embed="rId10"/>
          <a:srcRect t="13554" b="13554"/>
          <a:stretch/>
        </p:blipFill>
        <p:spPr>
          <a:xfrm>
            <a:off x="1707061" y="2893052"/>
            <a:ext cx="1316000" cy="1350765"/>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1"/>
          <a:srcRect l="15692" t="4192" r="6634" b="16083"/>
          <a:stretch/>
        </p:blipFill>
        <p:spPr>
          <a:xfrm>
            <a:off x="253830" y="2887431"/>
            <a:ext cx="1316000" cy="1350769"/>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2"/>
          <a:srcRect l="-95" t="-135" r="95" b="12643"/>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a:blip r:embed="rId13"/>
          <a:srcRect t="11509" b="11509"/>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Abdelrahman Amr</a:t>
            </a:r>
            <a:br>
              <a:rPr lang="en-US" sz="700" b="1" dirty="0"/>
            </a:br>
            <a:r>
              <a:rPr lang="en-US" sz="700" dirty="0"/>
              <a:t>Data Analyst and Scientist || Core Team Data Science and AI @GDG-On Campus || Laptop Maintenance Engineer</a:t>
            </a:r>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3126704" y="217733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Muhammed Al Reay</a:t>
            </a:r>
          </a:p>
          <a:p>
            <a:pPr marL="0" indent="0"/>
            <a:r>
              <a:rPr lang="en-US" sz="700" b="1" dirty="0"/>
              <a:t> Data science &amp; AI @GDG on-campus || </a:t>
            </a:r>
            <a:r>
              <a:rPr lang="en-US" sz="700" b="1" dirty="0" err="1"/>
              <a:t>IT&amp;Sap</a:t>
            </a:r>
            <a:r>
              <a:rPr lang="en-US" sz="700" b="1" dirty="0"/>
              <a:t> Trainee @EIM Group</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585548" y="2116281"/>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Shahd</a:t>
            </a:r>
            <a:r>
              <a:rPr lang="en-US" sz="700" b="1" dirty="0"/>
              <a:t> </a:t>
            </a:r>
            <a:r>
              <a:rPr lang="en-US" sz="700" b="1" dirty="0" err="1"/>
              <a:t>yehia</a:t>
            </a:r>
            <a:endParaRPr lang="en-US" sz="700" b="1" dirty="0"/>
          </a:p>
          <a:p>
            <a:pPr marL="0" indent="0"/>
            <a:r>
              <a:rPr lang="en-US" sz="700" b="1" dirty="0"/>
              <a:t>Core team member @ </a:t>
            </a:r>
            <a:r>
              <a:rPr lang="en-US" sz="700" b="1" dirty="0" err="1"/>
              <a:t>GDG_On</a:t>
            </a:r>
            <a:r>
              <a:rPr lang="en-US" sz="700" b="1" dirty="0"/>
              <a:t> Campus </a:t>
            </a:r>
            <a:r>
              <a:rPr lang="en-US" sz="700" b="1" dirty="0" err="1"/>
              <a:t>Datacamp</a:t>
            </a:r>
            <a:r>
              <a:rPr lang="en-US" sz="700" b="1" dirty="0"/>
              <a:t> certified data analyst</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Reem Kasab</a:t>
            </a:r>
          </a:p>
          <a:p>
            <a:pPr marL="0" indent="0"/>
            <a:r>
              <a:rPr lang="it-IT" sz="700" dirty="0"/>
              <a:t>student @BFCAI || Data Science trainee @DEPI || AI member @IEEE ||Data science member @GDG on campus</a:t>
            </a:r>
            <a:endParaRPr lang="en-US" sz="700" dirty="0"/>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223410" y="2207983"/>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Nour Adel</a:t>
            </a:r>
          </a:p>
          <a:p>
            <a:pPr marL="0" indent="0"/>
            <a:r>
              <a:rPr lang="en-US" sz="700" b="1" dirty="0"/>
              <a:t>CORE TEAM | DATA SCIENCE AND AI @ GDG ON CAMPUS</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294688" y="4236606"/>
            <a:ext cx="1173185"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malak</a:t>
            </a:r>
            <a:r>
              <a:rPr lang="en-US" sz="700" b="1" dirty="0"/>
              <a:t> Abd </a:t>
            </a:r>
            <a:r>
              <a:rPr lang="en-US" sz="700" b="1" dirty="0" err="1"/>
              <a:t>Elgwad</a:t>
            </a:r>
            <a:r>
              <a:rPr lang="en-US" sz="700" b="1" dirty="0"/>
              <a:t> Core team in Data science &amp;AI@ </a:t>
            </a:r>
            <a:r>
              <a:rPr lang="en-US" sz="700" b="1" dirty="0" err="1"/>
              <a:t>gdg</a:t>
            </a:r>
            <a:r>
              <a:rPr lang="en-US" sz="700" b="1" dirty="0"/>
              <a:t> google developer _on </a:t>
            </a:r>
            <a:r>
              <a:rPr lang="en-US" sz="700" b="1" dirty="0" err="1"/>
              <a:t>campus.Data</a:t>
            </a:r>
            <a:r>
              <a:rPr lang="en-US" sz="700" b="1" dirty="0"/>
              <a:t> science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1417392" y="4232566"/>
            <a:ext cx="1842379"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Mohamed</a:t>
            </a:r>
          </a:p>
          <a:p>
            <a:pPr marL="0" indent="0"/>
            <a:r>
              <a:rPr lang="en-US" sz="700" dirty="0"/>
              <a:t>Core team member of Data Science &amp; Ai @GDG- On Campus || Business Intelligence </a:t>
            </a:r>
            <a:r>
              <a:rPr lang="en-US" sz="700" dirty="0" err="1"/>
              <a:t>Trainee@ITI</a:t>
            </a:r>
            <a:r>
              <a:rPr lang="en-US" sz="700" dirty="0"/>
              <a:t> ||Member of Ai @IEEE-BUB</a:t>
            </a:r>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721196" y="42599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Ashraf</a:t>
            </a:r>
          </a:p>
          <a:p>
            <a:pPr marL="0" indent="0"/>
            <a:r>
              <a:rPr lang="en-US" sz="700" b="1" dirty="0"/>
              <a:t>Data Analyst</a:t>
            </a:r>
          </a:p>
          <a:p>
            <a:pPr marL="0" indent="0"/>
            <a:r>
              <a:rPr lang="en-US" sz="700" b="1" dirty="0"/>
              <a:t>ITI trainee</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486667" y="4145285"/>
            <a:ext cx="1513731"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Esraa</a:t>
            </a:r>
            <a:r>
              <a:rPr lang="en-US" sz="700" b="1" dirty="0"/>
              <a:t> Adel</a:t>
            </a:r>
          </a:p>
          <a:p>
            <a:pPr marL="0" indent="0"/>
            <a:r>
              <a:rPr lang="en-US" sz="700" b="1" dirty="0"/>
              <a:t>Core Team Data Science &amp; AI @GDG ||.Mechanical Engineer(Sealing) member  @SailFish </a:t>
            </a:r>
            <a:r>
              <a:rPr lang="en-US" sz="700" b="1" dirty="0" err="1"/>
              <a:t>RovTechnical</a:t>
            </a:r>
            <a:r>
              <a:rPr lang="en-US" sz="700" b="1" dirty="0"/>
              <a:t> member @ IEEE-BUB.</a:t>
            </a:r>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5813859" y="4175521"/>
            <a:ext cx="177706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Niera</a:t>
            </a:r>
            <a:r>
              <a:rPr lang="en-US" sz="700" b="1" dirty="0"/>
              <a:t> </a:t>
            </a:r>
            <a:r>
              <a:rPr lang="en-US" sz="700" b="1" dirty="0" err="1"/>
              <a:t>ElShamy</a:t>
            </a:r>
            <a:endParaRPr lang="en-US" sz="700" b="1" dirty="0"/>
          </a:p>
          <a:p>
            <a:pPr marL="0" indent="0"/>
            <a:r>
              <a:rPr lang="en-US" sz="700" b="1" dirty="0"/>
              <a:t>Core team member Data Science &amp; Ai @GDG-On Campus||Data </a:t>
            </a:r>
            <a:r>
              <a:rPr lang="en-US" sz="700" b="1" dirty="0" err="1"/>
              <a:t>Analysis&amp;Excel</a:t>
            </a:r>
            <a:r>
              <a:rPr lang="en-US" sz="700" b="1" dirty="0"/>
              <a:t> Trainee @itida ||Technical member </a:t>
            </a:r>
            <a:r>
              <a:rPr lang="en-US" sz="700" b="1" dirty="0" err="1"/>
              <a:t>at"the</a:t>
            </a:r>
            <a:r>
              <a:rPr lang="en-US" sz="700" b="1" dirty="0"/>
              <a:t> Egyptian league for </a:t>
            </a:r>
            <a:r>
              <a:rPr lang="en-US" sz="700" b="1" dirty="0" err="1"/>
              <a:t>Robotics&amp;ai</a:t>
            </a:r>
            <a:r>
              <a:rPr lang="en-US" sz="700" b="1" dirty="0"/>
              <a:t>" Competition @CODEAVOUR</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751440" y="4265995"/>
            <a:ext cx="120404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Gehad</a:t>
            </a:r>
            <a:r>
              <a:rPr lang="en-US" sz="700" b="1" dirty="0"/>
              <a:t> Mohamed</a:t>
            </a:r>
          </a:p>
          <a:p>
            <a:pPr marL="0" indent="0"/>
            <a:r>
              <a:rPr lang="en-US" sz="700" b="1" dirty="0"/>
              <a:t>Data Analyst &amp; Scientist Core team Data Science &amp; AI @ GDG on Campus</a:t>
            </a:r>
          </a:p>
        </p:txBody>
      </p:sp>
      <p:pic>
        <p:nvPicPr>
          <p:cNvPr id="30" name="Picture 29">
            <a:extLst>
              <a:ext uri="{FF2B5EF4-FFF2-40B4-BE49-F238E27FC236}">
                <a16:creationId xmlns:a16="http://schemas.microsoft.com/office/drawing/2014/main" id="{E8822510-D29A-49AF-984C-5546DA2AFCBF}"/>
              </a:ext>
            </a:extLst>
          </p:cNvPr>
          <p:cNvPicPr>
            <a:picLocks noChangeAspect="1"/>
          </p:cNvPicPr>
          <p:nvPr/>
        </p:nvPicPr>
        <p:blipFill rotWithShape="1">
          <a:blip r:embed="rId14"/>
          <a:srcRect l="14057" t="19263" r="13263" b="24786"/>
          <a:stretch/>
        </p:blipFill>
        <p:spPr>
          <a:xfrm>
            <a:off x="3170667" y="753465"/>
            <a:ext cx="1316000" cy="1350765"/>
          </a:xfrm>
          <a:prstGeom prst="ellipse">
            <a:avLst/>
          </a:prstGeom>
          <a:ln>
            <a:noFill/>
          </a:ln>
          <a:effectLst>
            <a:softEdge rad="112500"/>
          </a:effectLst>
        </p:spPr>
      </p:pic>
    </p:spTree>
    <p:extLst>
      <p:ext uri="{BB962C8B-B14F-4D97-AF65-F5344CB8AC3E}">
        <p14:creationId xmlns:p14="http://schemas.microsoft.com/office/powerpoint/2010/main" val="27268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697142" y="466624"/>
            <a:ext cx="762671" cy="692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3"/>
          <a:srcRect l="12593" t="969" r="16184" b="25926"/>
          <a:stretch/>
        </p:blipFill>
        <p:spPr>
          <a:xfrm>
            <a:off x="959760" y="1612985"/>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770624" y="2952999"/>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Marwan </a:t>
            </a:r>
            <a:r>
              <a:rPr lang="en-US" sz="700" b="1" dirty="0" err="1"/>
              <a:t>Emam</a:t>
            </a:r>
            <a:endParaRPr lang="en-US" sz="700" b="1" dirty="0"/>
          </a:p>
          <a:p>
            <a:pPr marL="0" indent="0"/>
            <a:r>
              <a:rPr lang="en-US" sz="700" b="1" dirty="0"/>
              <a:t>Core team of Data Science &amp; AI @GDG-On Campus || Ex. Data Science Trainee @ITI</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818274" y="296374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Jana  Walid</a:t>
            </a:r>
          </a:p>
          <a:p>
            <a:pPr marL="0" indent="0"/>
            <a:r>
              <a:rPr lang="en-US" sz="700" b="1" dirty="0"/>
              <a:t> </a:t>
            </a:r>
            <a:r>
              <a:rPr lang="it-IT" sz="700" b="1" dirty="0"/>
              <a:t>Core team data science &amp;AI @GDG On campus</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760745" y="2953000"/>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it-IT" sz="700" b="1" dirty="0"/>
              <a:t>karima mahmoud</a:t>
            </a:r>
            <a:br>
              <a:rPr lang="it-IT" sz="700" b="1" dirty="0"/>
            </a:br>
            <a:r>
              <a:rPr lang="it-IT" sz="700" b="1" dirty="0"/>
              <a:t>IBM Data Scientist trainee @DEPI</a:t>
            </a:r>
            <a:endParaRPr lang="en-US" sz="700" b="1" dirty="0"/>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643675" y="2963749"/>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Yasmeen Walid</a:t>
            </a:r>
            <a:br>
              <a:rPr lang="en-US" sz="700" b="1" dirty="0"/>
            </a:br>
            <a:r>
              <a:rPr lang="en-US" sz="700" b="1" dirty="0"/>
              <a:t>Data Scientist ||</a:t>
            </a:r>
            <a:br>
              <a:rPr lang="en-US" sz="700" b="1" dirty="0"/>
            </a:br>
            <a:r>
              <a:rPr lang="en-US" sz="700" b="1" dirty="0"/>
              <a:t>Data Science Core team @ GDG</a:t>
            </a:r>
            <a:endParaRPr lang="en-US" sz="700" dirty="0"/>
          </a:p>
        </p:txBody>
      </p:sp>
      <p:pic>
        <p:nvPicPr>
          <p:cNvPr id="32" name="Picture 31">
            <a:extLst>
              <a:ext uri="{FF2B5EF4-FFF2-40B4-BE49-F238E27FC236}">
                <a16:creationId xmlns:a16="http://schemas.microsoft.com/office/drawing/2014/main" id="{8E60AC03-7532-48CA-A4AE-59CD3E697321}"/>
              </a:ext>
            </a:extLst>
          </p:cNvPr>
          <p:cNvPicPr>
            <a:picLocks noChangeAspect="1"/>
          </p:cNvPicPr>
          <p:nvPr/>
        </p:nvPicPr>
        <p:blipFill rotWithShape="1">
          <a:blip r:embed="rId4"/>
          <a:srcRect l="10493" t="13726" r="12249" b="4733"/>
          <a:stretch/>
        </p:blipFill>
        <p:spPr>
          <a:xfrm>
            <a:off x="2828177" y="1602236"/>
            <a:ext cx="1316000" cy="1350765"/>
          </a:xfrm>
          <a:prstGeom prst="ellipse">
            <a:avLst/>
          </a:prstGeom>
          <a:ln>
            <a:noFill/>
          </a:ln>
          <a:effectLst>
            <a:softEdge rad="112500"/>
          </a:effectLst>
        </p:spPr>
      </p:pic>
      <p:pic>
        <p:nvPicPr>
          <p:cNvPr id="33" name="Picture 32">
            <a:extLst>
              <a:ext uri="{FF2B5EF4-FFF2-40B4-BE49-F238E27FC236}">
                <a16:creationId xmlns:a16="http://schemas.microsoft.com/office/drawing/2014/main" id="{2B67652C-F6DA-44E4-A8E1-B4B24B94B3FD}"/>
              </a:ext>
            </a:extLst>
          </p:cNvPr>
          <p:cNvPicPr>
            <a:picLocks noChangeAspect="1"/>
          </p:cNvPicPr>
          <p:nvPr/>
        </p:nvPicPr>
        <p:blipFill rotWithShape="1">
          <a:blip r:embed="rId5"/>
          <a:srcRect l="17596" t="3131" r="240" b="12535"/>
          <a:stretch/>
        </p:blipFill>
        <p:spPr>
          <a:xfrm>
            <a:off x="4696594" y="1612984"/>
            <a:ext cx="1316000" cy="1350765"/>
          </a:xfrm>
          <a:prstGeom prst="ellipse">
            <a:avLst/>
          </a:prstGeom>
          <a:ln>
            <a:noFill/>
          </a:ln>
          <a:effectLst>
            <a:softEdge rad="112500"/>
          </a:effectLst>
        </p:spPr>
      </p:pic>
      <p:pic>
        <p:nvPicPr>
          <p:cNvPr id="34" name="Picture 33">
            <a:extLst>
              <a:ext uri="{FF2B5EF4-FFF2-40B4-BE49-F238E27FC236}">
                <a16:creationId xmlns:a16="http://schemas.microsoft.com/office/drawing/2014/main" id="{11A30534-6C63-419B-8DBB-AC6DDABA6F98}"/>
              </a:ext>
            </a:extLst>
          </p:cNvPr>
          <p:cNvPicPr>
            <a:picLocks noChangeAspect="1"/>
          </p:cNvPicPr>
          <p:nvPr/>
        </p:nvPicPr>
        <p:blipFill>
          <a:blip r:embed="rId6"/>
          <a:srcRect l="4750" r="4750"/>
          <a:stretch/>
        </p:blipFill>
        <p:spPr>
          <a:xfrm>
            <a:off x="6565011" y="1602235"/>
            <a:ext cx="1316000" cy="1350765"/>
          </a:xfrm>
          <a:prstGeom prst="ellipse">
            <a:avLst/>
          </a:prstGeom>
          <a:ln>
            <a:noFill/>
          </a:ln>
          <a:effectLst>
            <a:softEdge rad="112500"/>
          </a:effectLst>
        </p:spPr>
      </p:pic>
    </p:spTree>
    <p:extLst>
      <p:ext uri="{BB962C8B-B14F-4D97-AF65-F5344CB8AC3E}">
        <p14:creationId xmlns:p14="http://schemas.microsoft.com/office/powerpoint/2010/main" val="1016325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rot="20866393">
            <a:off x="7772597" y="1261610"/>
            <a:ext cx="936048" cy="630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1B5D17A-5A0E-6FED-21E5-1216A652C06F}"/>
              </a:ext>
            </a:extLst>
          </p:cNvPr>
          <p:cNvPicPr>
            <a:picLocks noChangeAspect="1"/>
          </p:cNvPicPr>
          <p:nvPr/>
        </p:nvPicPr>
        <p:blipFill>
          <a:blip r:embed="rId3"/>
          <a:stretch>
            <a:fillRect/>
          </a:stretch>
        </p:blipFill>
        <p:spPr>
          <a:xfrm>
            <a:off x="4242794" y="-25273"/>
            <a:ext cx="987026" cy="987026"/>
          </a:xfrm>
          <a:prstGeom prst="rect">
            <a:avLst/>
          </a:prstGeom>
        </p:spPr>
      </p:pic>
      <p:grpSp>
        <p:nvGrpSpPr>
          <p:cNvPr id="3" name="Google Shape;1944;p54">
            <a:extLst>
              <a:ext uri="{FF2B5EF4-FFF2-40B4-BE49-F238E27FC236}">
                <a16:creationId xmlns:a16="http://schemas.microsoft.com/office/drawing/2014/main" id="{66573DFD-67E0-A448-CA8B-E7F6561EDDD4}"/>
              </a:ext>
            </a:extLst>
          </p:cNvPr>
          <p:cNvGrpSpPr/>
          <p:nvPr/>
        </p:nvGrpSpPr>
        <p:grpSpPr>
          <a:xfrm rot="20120758">
            <a:off x="7828559" y="-432299"/>
            <a:ext cx="2053389" cy="2407945"/>
            <a:chOff x="7755819" y="7"/>
            <a:chExt cx="3874200" cy="3874200"/>
          </a:xfrm>
        </p:grpSpPr>
        <p:grpSp>
          <p:nvGrpSpPr>
            <p:cNvPr id="4" name="Google Shape;1945;p54">
              <a:extLst>
                <a:ext uri="{FF2B5EF4-FFF2-40B4-BE49-F238E27FC236}">
                  <a16:creationId xmlns:a16="http://schemas.microsoft.com/office/drawing/2014/main" id="{CFDCE99A-3D40-01B9-27D4-833808C5CBEE}"/>
                </a:ext>
              </a:extLst>
            </p:cNvPr>
            <p:cNvGrpSpPr/>
            <p:nvPr/>
          </p:nvGrpSpPr>
          <p:grpSpPr>
            <a:xfrm rot="10800000">
              <a:off x="7755819" y="7"/>
              <a:ext cx="3874200" cy="3874200"/>
              <a:chOff x="-5038081" y="-1708593"/>
              <a:chExt cx="3874200" cy="3874200"/>
            </a:xfrm>
          </p:grpSpPr>
          <p:sp>
            <p:nvSpPr>
              <p:cNvPr id="18" name="Google Shape;1946;p54">
                <a:extLst>
                  <a:ext uri="{FF2B5EF4-FFF2-40B4-BE49-F238E27FC236}">
                    <a16:creationId xmlns:a16="http://schemas.microsoft.com/office/drawing/2014/main" id="{9368EDC4-312D-D77A-E00D-AC131838D187}"/>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7;p54">
                <a:extLst>
                  <a:ext uri="{FF2B5EF4-FFF2-40B4-BE49-F238E27FC236}">
                    <a16:creationId xmlns:a16="http://schemas.microsoft.com/office/drawing/2014/main" id="{29DD258E-5599-2949-086C-3F5AD99D774A}"/>
                  </a:ext>
                </a:extLst>
              </p:cNvPr>
              <p:cNvSpPr/>
              <p:nvPr/>
            </p:nvSpPr>
            <p:spPr>
              <a:xfrm rot="5400000">
                <a:off x="-4600825"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48;p54">
              <a:extLst>
                <a:ext uri="{FF2B5EF4-FFF2-40B4-BE49-F238E27FC236}">
                  <a16:creationId xmlns:a16="http://schemas.microsoft.com/office/drawing/2014/main" id="{DF45E3C4-6A95-1B2E-E015-61657113D854}"/>
                </a:ext>
              </a:extLst>
            </p:cNvPr>
            <p:cNvGrpSpPr/>
            <p:nvPr/>
          </p:nvGrpSpPr>
          <p:grpSpPr>
            <a:xfrm rot="10800000">
              <a:off x="8272173" y="968024"/>
              <a:ext cx="317215" cy="317215"/>
              <a:chOff x="3750000" y="-1887300"/>
              <a:chExt cx="1325598" cy="1325598"/>
            </a:xfrm>
          </p:grpSpPr>
          <p:sp>
            <p:nvSpPr>
              <p:cNvPr id="6" name="Google Shape;1949;p54">
                <a:extLst>
                  <a:ext uri="{FF2B5EF4-FFF2-40B4-BE49-F238E27FC236}">
                    <a16:creationId xmlns:a16="http://schemas.microsoft.com/office/drawing/2014/main" id="{D8727CC9-D8F4-6845-EE12-35D88FC66238}"/>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50;p54">
                <a:extLst>
                  <a:ext uri="{FF2B5EF4-FFF2-40B4-BE49-F238E27FC236}">
                    <a16:creationId xmlns:a16="http://schemas.microsoft.com/office/drawing/2014/main" id="{55F9617B-015A-EFF7-7C2E-02167A2CDCC0}"/>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1;p54">
                <a:extLst>
                  <a:ext uri="{FF2B5EF4-FFF2-40B4-BE49-F238E27FC236}">
                    <a16:creationId xmlns:a16="http://schemas.microsoft.com/office/drawing/2014/main" id="{09B21BE8-47FA-4C33-259F-0B07BD651203}"/>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52;p54">
                <a:extLst>
                  <a:ext uri="{FF2B5EF4-FFF2-40B4-BE49-F238E27FC236}">
                    <a16:creationId xmlns:a16="http://schemas.microsoft.com/office/drawing/2014/main" id="{EDC04F8E-8C0E-5F80-AC11-7309320418C5}"/>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53;p54">
                <a:extLst>
                  <a:ext uri="{FF2B5EF4-FFF2-40B4-BE49-F238E27FC236}">
                    <a16:creationId xmlns:a16="http://schemas.microsoft.com/office/drawing/2014/main" id="{0D4D910F-3AC6-07FE-E181-A177C6C2610F}"/>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54;p54">
                <a:extLst>
                  <a:ext uri="{FF2B5EF4-FFF2-40B4-BE49-F238E27FC236}">
                    <a16:creationId xmlns:a16="http://schemas.microsoft.com/office/drawing/2014/main" id="{314206DC-CDEA-A1AC-5838-B153A7AB2971}"/>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55;p54">
                <a:extLst>
                  <a:ext uri="{FF2B5EF4-FFF2-40B4-BE49-F238E27FC236}">
                    <a16:creationId xmlns:a16="http://schemas.microsoft.com/office/drawing/2014/main" id="{8C551B92-DFF2-EFEB-C9E5-34A5E3590D7D}"/>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56;p54">
                <a:extLst>
                  <a:ext uri="{FF2B5EF4-FFF2-40B4-BE49-F238E27FC236}">
                    <a16:creationId xmlns:a16="http://schemas.microsoft.com/office/drawing/2014/main" id="{FAD83971-5915-E282-7E10-71C07BD47F0D}"/>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57;p54">
                <a:extLst>
                  <a:ext uri="{FF2B5EF4-FFF2-40B4-BE49-F238E27FC236}">
                    <a16:creationId xmlns:a16="http://schemas.microsoft.com/office/drawing/2014/main" id="{5432B667-672A-734D-E652-FBDF4FFE7833}"/>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58;p54">
                <a:extLst>
                  <a:ext uri="{FF2B5EF4-FFF2-40B4-BE49-F238E27FC236}">
                    <a16:creationId xmlns:a16="http://schemas.microsoft.com/office/drawing/2014/main" id="{CBC9B71E-0720-61C3-7CF5-1FAD0D1DF1F8}"/>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59;p54">
                <a:extLst>
                  <a:ext uri="{FF2B5EF4-FFF2-40B4-BE49-F238E27FC236}">
                    <a16:creationId xmlns:a16="http://schemas.microsoft.com/office/drawing/2014/main" id="{8C5B12A8-0EAB-4B45-20EB-699F5B748BC3}"/>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60;p54">
                <a:extLst>
                  <a:ext uri="{FF2B5EF4-FFF2-40B4-BE49-F238E27FC236}">
                    <a16:creationId xmlns:a16="http://schemas.microsoft.com/office/drawing/2014/main" id="{1396A597-39F7-CAAC-BF99-F31412D83EA1}"/>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 name="Google Shape;1706;p49">
            <a:extLst>
              <a:ext uri="{FF2B5EF4-FFF2-40B4-BE49-F238E27FC236}">
                <a16:creationId xmlns:a16="http://schemas.microsoft.com/office/drawing/2014/main" id="{5B2AB978-14FC-4FB3-A8DA-47D6D277D4C4}"/>
              </a:ext>
            </a:extLst>
          </p:cNvPr>
          <p:cNvSpPr txBox="1">
            <a:spLocks noGrp="1"/>
          </p:cNvSpPr>
          <p:nvPr>
            <p:ph type="title"/>
          </p:nvPr>
        </p:nvSpPr>
        <p:spPr>
          <a:xfrm>
            <a:off x="1168885" y="3907512"/>
            <a:ext cx="7071736" cy="48768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indent="0" algn="ctr" rtl="0">
              <a:lnSpc>
                <a:spcPct val="115000"/>
              </a:lnSpc>
              <a:spcBef>
                <a:spcPts val="0"/>
              </a:spcBef>
              <a:spcAft>
                <a:spcPts val="0"/>
              </a:spcAft>
            </a:pPr>
            <a:r>
              <a:rPr lang="en-US" sz="2800" b="0" i="0" dirty="0">
                <a:solidFill>
                  <a:srgbClr val="FFFFFF"/>
                </a:solidFill>
                <a:effectLst/>
                <a:latin typeface="Bauhaus 93" panose="04030905020B02020C02" pitchFamily="82" charset="0"/>
                <a:ea typeface="DM Sans" panose="020B0604020202020204" charset="0"/>
                <a:cs typeface="DM Sans" panose="020B0604020202020204" charset="0"/>
              </a:rPr>
              <a:t>Get ready to build our first AI model 🧐🤖</a:t>
            </a:r>
            <a:endParaRPr lang="en-US" sz="2800" dirty="0">
              <a:effectLst/>
            </a:endParaRPr>
          </a:p>
        </p:txBody>
      </p:sp>
      <p:pic>
        <p:nvPicPr>
          <p:cNvPr id="1030" name="Picture 6" descr="Are You Ready D GIFs - Find &amp; Share on GIPHY">
            <a:extLst>
              <a:ext uri="{FF2B5EF4-FFF2-40B4-BE49-F238E27FC236}">
                <a16:creationId xmlns:a16="http://schemas.microsoft.com/office/drawing/2014/main" id="{C16DC70D-5F63-443F-A2CC-C2BB5EF9763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314575" y="992148"/>
            <a:ext cx="451485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grpSp>
        <p:nvGrpSpPr>
          <p:cNvPr id="1571" name="Google Shape;1571;p41"/>
          <p:cNvGrpSpPr/>
          <p:nvPr/>
        </p:nvGrpSpPr>
        <p:grpSpPr>
          <a:xfrm>
            <a:off x="7813003" y="2823461"/>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flipH="1">
            <a:off x="131681" y="247894"/>
            <a:ext cx="814851"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5838650" y="1353046"/>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460;p37">
            <a:extLst>
              <a:ext uri="{FF2B5EF4-FFF2-40B4-BE49-F238E27FC236}">
                <a16:creationId xmlns:a16="http://schemas.microsoft.com/office/drawing/2014/main" id="{78B00BB4-6D54-4E85-9903-7EC8D43A6C08}"/>
              </a:ext>
            </a:extLst>
          </p:cNvPr>
          <p:cNvSpPr txBox="1">
            <a:spLocks/>
          </p:cNvSpPr>
          <p:nvPr/>
        </p:nvSpPr>
        <p:spPr>
          <a:xfrm>
            <a:off x="1170755" y="187755"/>
            <a:ext cx="5210162" cy="1211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000" b="1" dirty="0"/>
              <a:t>Session Content:</a:t>
            </a:r>
          </a:p>
          <a:p>
            <a:pPr marL="0" indent="0" algn="l"/>
            <a:endParaRPr lang="en-US" sz="1100" b="1" dirty="0"/>
          </a:p>
          <a:p>
            <a:pPr marL="285750" indent="-285750" algn="l">
              <a:lnSpc>
                <a:spcPct val="107000"/>
              </a:lnSpc>
              <a:buFont typeface="+mj-lt"/>
              <a:buAutoNum type="arabicPeriod"/>
            </a:pPr>
            <a:r>
              <a:rPr lang="en-US" sz="1200" dirty="0"/>
              <a:t>Feature Engineering</a:t>
            </a:r>
          </a:p>
          <a:p>
            <a:pPr marL="742950" lvl="1" indent="-285750" algn="l">
              <a:lnSpc>
                <a:spcPct val="107000"/>
              </a:lnSpc>
              <a:buFont typeface="+mj-lt"/>
              <a:buAutoNum type="arabicPeriod"/>
            </a:pPr>
            <a:r>
              <a:rPr lang="en-US" sz="1200" dirty="0"/>
              <a:t>What is Feature Engineering</a:t>
            </a:r>
          </a:p>
          <a:p>
            <a:pPr marL="742950" lvl="1" indent="-285750" algn="l">
              <a:lnSpc>
                <a:spcPct val="107000"/>
              </a:lnSpc>
              <a:buFont typeface="+mj-lt"/>
              <a:buAutoNum type="arabicPeriod"/>
            </a:pPr>
            <a:r>
              <a:rPr lang="en-US" sz="1200" dirty="0"/>
              <a:t>Data Cleaning Techniques</a:t>
            </a:r>
          </a:p>
          <a:p>
            <a:pPr marL="742950" lvl="1" indent="-285750" algn="l">
              <a:lnSpc>
                <a:spcPct val="107000"/>
              </a:lnSpc>
              <a:buFont typeface="+mj-lt"/>
              <a:buAutoNum type="arabicPeriod"/>
            </a:pPr>
            <a:r>
              <a:rPr lang="en-US" sz="1200" dirty="0"/>
              <a:t>Encoding</a:t>
            </a:r>
          </a:p>
          <a:p>
            <a:pPr marL="742950" lvl="1" indent="-285750" algn="l">
              <a:lnSpc>
                <a:spcPct val="107000"/>
              </a:lnSpc>
              <a:buFont typeface="+mj-lt"/>
              <a:buAutoNum type="arabicPeriod"/>
            </a:pPr>
            <a:r>
              <a:rPr lang="en-US" sz="1200" dirty="0"/>
              <a:t>Scaling &amp; Normalization</a:t>
            </a:r>
          </a:p>
          <a:p>
            <a:pPr marL="742950" lvl="1" indent="-285750" algn="l">
              <a:lnSpc>
                <a:spcPct val="107000"/>
              </a:lnSpc>
              <a:buFont typeface="+mj-lt"/>
              <a:buAutoNum type="arabicPeriod"/>
            </a:pPr>
            <a:r>
              <a:rPr lang="en-US" sz="1200" dirty="0"/>
              <a:t>Outlier Detection</a:t>
            </a:r>
          </a:p>
          <a:p>
            <a:pPr marL="285750" indent="-285750" algn="l">
              <a:lnSpc>
                <a:spcPct val="107000"/>
              </a:lnSpc>
              <a:buFont typeface="+mj-lt"/>
              <a:buAutoNum type="arabicPeriod"/>
            </a:pPr>
            <a:r>
              <a:rPr lang="en-US" sz="1200" dirty="0"/>
              <a:t>Machine Learning Fundamentals</a:t>
            </a:r>
          </a:p>
          <a:p>
            <a:pPr marL="742950" lvl="1" indent="-285750" algn="l">
              <a:lnSpc>
                <a:spcPct val="107000"/>
              </a:lnSpc>
              <a:buFont typeface="+mj-lt"/>
              <a:buAutoNum type="arabicPeriod"/>
            </a:pPr>
            <a:r>
              <a:rPr lang="en-US" sz="1200" dirty="0"/>
              <a:t>Machine Learning Algorithms</a:t>
            </a:r>
          </a:p>
          <a:p>
            <a:pPr marL="742950" lvl="1" indent="-285750" algn="l">
              <a:lnSpc>
                <a:spcPct val="107000"/>
              </a:lnSpc>
              <a:buFont typeface="+mj-lt"/>
              <a:buAutoNum type="arabicPeriod"/>
            </a:pPr>
            <a:r>
              <a:rPr lang="en-US" sz="1200" dirty="0"/>
              <a:t>Supervised Vs.  Unsupervised Learning</a:t>
            </a:r>
          </a:p>
          <a:p>
            <a:pPr marL="742950" lvl="1" indent="-285750" algn="l">
              <a:lnSpc>
                <a:spcPct val="107000"/>
              </a:lnSpc>
              <a:buFont typeface="+mj-lt"/>
              <a:buAutoNum type="arabicPeriod"/>
            </a:pPr>
            <a:r>
              <a:rPr lang="en-US" sz="1200" dirty="0"/>
              <a:t>Regression Vs. Classification</a:t>
            </a:r>
          </a:p>
          <a:p>
            <a:pPr marL="742950" lvl="1" indent="-285750" algn="l">
              <a:lnSpc>
                <a:spcPct val="107000"/>
              </a:lnSpc>
              <a:buFont typeface="+mj-lt"/>
              <a:buAutoNum type="arabicPeriod"/>
            </a:pPr>
            <a:r>
              <a:rPr lang="en-US" sz="1200" dirty="0"/>
              <a:t>Linear Regression Algorithm</a:t>
            </a:r>
          </a:p>
          <a:p>
            <a:pPr marL="742950" lvl="1" indent="-285750" algn="l">
              <a:lnSpc>
                <a:spcPct val="107000"/>
              </a:lnSpc>
              <a:buFont typeface="+mj-lt"/>
              <a:buAutoNum type="arabicPeriod"/>
            </a:pPr>
            <a:r>
              <a:rPr lang="en-US" sz="1200" dirty="0"/>
              <a:t>Error  Metrices in Regression</a:t>
            </a:r>
          </a:p>
          <a:p>
            <a:pPr marL="742950" lvl="1" indent="-285750" algn="l">
              <a:lnSpc>
                <a:spcPct val="107000"/>
              </a:lnSpc>
              <a:buFont typeface="+mj-lt"/>
              <a:buAutoNum type="arabicPeriod"/>
            </a:pPr>
            <a:r>
              <a:rPr lang="en-US" sz="1200" dirty="0"/>
              <a:t>Feature Selection</a:t>
            </a:r>
          </a:p>
          <a:p>
            <a:pPr marL="285750" indent="-285750" algn="l">
              <a:lnSpc>
                <a:spcPct val="107000"/>
              </a:lnSpc>
              <a:buFont typeface="+mj-lt"/>
              <a:buAutoNum type="arabicPeriod"/>
            </a:pPr>
            <a:r>
              <a:rPr lang="en-US" sz="1200" dirty="0"/>
              <a:t>Model Deployment</a:t>
            </a:r>
          </a:p>
          <a:p>
            <a:pPr marL="742950" lvl="1" indent="-285750" algn="l">
              <a:lnSpc>
                <a:spcPct val="107000"/>
              </a:lnSpc>
              <a:buFont typeface="+mj-lt"/>
              <a:buAutoNum type="arabicPeriod"/>
            </a:pPr>
            <a:r>
              <a:rPr lang="en-US" sz="1200" dirty="0"/>
              <a:t>What is Deployment </a:t>
            </a:r>
          </a:p>
          <a:p>
            <a:pPr marL="742950" lvl="1" indent="-285750" algn="l">
              <a:lnSpc>
                <a:spcPct val="107000"/>
              </a:lnSpc>
              <a:buFont typeface="+mj-lt"/>
              <a:buAutoNum type="arabicPeriod"/>
            </a:pPr>
            <a:r>
              <a:rPr lang="en-US" sz="1200" dirty="0"/>
              <a:t>Introduction to </a:t>
            </a:r>
            <a:r>
              <a:rPr lang="en-US" sz="1200" dirty="0" err="1"/>
              <a:t>Streamlit</a:t>
            </a:r>
            <a:endParaRPr lang="en-US" sz="1200" dirty="0"/>
          </a:p>
          <a:p>
            <a:pPr marL="742950" lvl="1" indent="-285750" algn="l">
              <a:lnSpc>
                <a:spcPct val="107000"/>
              </a:lnSpc>
              <a:buFont typeface="+mj-lt"/>
              <a:buAutoNum type="arabicPeriod"/>
            </a:pPr>
            <a:r>
              <a:rPr lang="en-US" sz="1200" dirty="0"/>
              <a:t>Key Features of </a:t>
            </a:r>
            <a:r>
              <a:rPr lang="en-US" sz="1200" dirty="0" err="1"/>
              <a:t>Streamlit</a:t>
            </a:r>
            <a:endParaRPr lang="en-US" sz="1200" dirty="0"/>
          </a:p>
          <a:p>
            <a:pPr marL="742950" lvl="1" indent="-285750" algn="l">
              <a:lnSpc>
                <a:spcPct val="107000"/>
              </a:lnSpc>
              <a:buFont typeface="+mj-lt"/>
              <a:buAutoNum type="arabicPeriod"/>
            </a:pPr>
            <a:r>
              <a:rPr lang="en-US" sz="1200" dirty="0"/>
              <a:t>Steps to Deploy a Model with </a:t>
            </a:r>
            <a:r>
              <a:rPr lang="en-US" sz="1200" dirty="0" err="1"/>
              <a:t>Streamlit</a:t>
            </a:r>
            <a:endParaRPr lang="en-US" sz="1200" dirty="0"/>
          </a:p>
          <a:p>
            <a:pPr marL="742950" lvl="1" indent="-285750" algn="l">
              <a:lnSpc>
                <a:spcPct val="107000"/>
              </a:lnSpc>
              <a:buFont typeface="+mj-lt"/>
              <a:buAutoNum type="arabicPeriod"/>
            </a:pPr>
            <a:r>
              <a:rPr lang="en-US" sz="1200" dirty="0" err="1"/>
              <a:t>Streamlit</a:t>
            </a:r>
            <a:r>
              <a:rPr lang="en-US" sz="1200" dirty="0"/>
              <a:t> Benefits for Data Science Teams</a:t>
            </a:r>
          </a:p>
          <a:p>
            <a:pPr marL="742950" lvl="1" indent="-285750" algn="l">
              <a:lnSpc>
                <a:spcPct val="107000"/>
              </a:lnSpc>
              <a:buFont typeface="+mj-lt"/>
              <a:buAutoNum type="arabicPeriod"/>
            </a:pPr>
            <a:endParaRPr lang="en-US" sz="1200" dirty="0"/>
          </a:p>
          <a:p>
            <a:pPr marL="742950" lvl="1" indent="-285750" algn="l">
              <a:lnSpc>
                <a:spcPct val="107000"/>
              </a:lnSpc>
              <a:buFont typeface="+mj-lt"/>
              <a:buAutoNum type="arabicPeriod"/>
            </a:pPr>
            <a:endParaRPr lang="en-US" sz="1200" dirty="0"/>
          </a:p>
          <a:p>
            <a:pPr marL="285750" indent="-285750" algn="l">
              <a:lnSpc>
                <a:spcPct val="107000"/>
              </a:lnSpc>
              <a:buFont typeface="+mj-lt"/>
              <a:buAutoNum type="arabicPeriod"/>
            </a:pPr>
            <a:endParaRPr lang="en-US" sz="1200" dirty="0"/>
          </a:p>
          <a:p>
            <a:pPr marL="342900" indent="-342900" algn="l">
              <a:buFont typeface="+mj-lt"/>
              <a:buAutoNum type="arabicPeriod"/>
            </a:pPr>
            <a:endParaRPr lang="en-US" sz="12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643748" y="2052752"/>
            <a:ext cx="8539325"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01. Feature Engineering</a:t>
            </a:r>
            <a:br>
              <a:rPr lang="en-US" sz="4000" dirty="0"/>
            </a:br>
            <a:endParaRPr lang="en-US" sz="40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8834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713890" y="377262"/>
            <a:ext cx="890914"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9"/>
          <p:cNvGrpSpPr/>
          <p:nvPr/>
        </p:nvGrpSpPr>
        <p:grpSpPr>
          <a:xfrm>
            <a:off x="7983975" y="4109899"/>
            <a:ext cx="620829" cy="656401"/>
            <a:chOff x="5199550" y="837750"/>
            <a:chExt cx="292775" cy="309550"/>
          </a:xfrm>
        </p:grpSpPr>
        <p:sp>
          <p:nvSpPr>
            <p:cNvPr id="1526" name="Google Shape;1526;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4022B01-E684-4952-A32A-C5FE2681B5B8}"/>
              </a:ext>
            </a:extLst>
          </p:cNvPr>
          <p:cNvSpPr txBox="1"/>
          <p:nvPr/>
        </p:nvSpPr>
        <p:spPr>
          <a:xfrm>
            <a:off x="607203" y="750703"/>
            <a:ext cx="7002677" cy="381642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100" b="1" dirty="0">
                <a:solidFill>
                  <a:schemeClr val="lt1"/>
                </a:solidFill>
                <a:highlight>
                  <a:srgbClr val="FF5D57"/>
                </a:highlight>
                <a:latin typeface="DM Sans"/>
              </a:rPr>
              <a:t>Feature  (x-data)</a:t>
            </a:r>
            <a:r>
              <a:rPr lang="en-US" sz="1100" b="1" dirty="0">
                <a:solidFill>
                  <a:schemeClr val="lt1"/>
                </a:solidFill>
                <a:latin typeface="DM Sans"/>
              </a:rPr>
              <a:t>:</a:t>
            </a:r>
          </a:p>
          <a:p>
            <a:pPr marL="742950" lvl="1" indent="-285750">
              <a:buClr>
                <a:schemeClr val="bg1"/>
              </a:buClr>
              <a:buFont typeface="Wingdings" panose="05000000000000000000" pitchFamily="2" charset="2"/>
              <a:buChar char="v"/>
            </a:pPr>
            <a:r>
              <a:rPr lang="en-US" sz="1100" dirty="0">
                <a:solidFill>
                  <a:schemeClr val="lt1"/>
                </a:solidFill>
                <a:latin typeface="DM Sans"/>
              </a:rPr>
              <a:t>These are the input </a:t>
            </a:r>
            <a:r>
              <a:rPr lang="en-US" sz="1100" i="1" u="sng" dirty="0">
                <a:solidFill>
                  <a:schemeClr val="lt1"/>
                </a:solidFill>
                <a:latin typeface="DM Sans"/>
              </a:rPr>
              <a:t>variables/column </a:t>
            </a:r>
            <a:r>
              <a:rPr lang="en-US" sz="1100" dirty="0">
                <a:solidFill>
                  <a:schemeClr val="lt1"/>
                </a:solidFill>
                <a:latin typeface="DM Sans"/>
              </a:rPr>
              <a:t>used to predict or explain the target.</a:t>
            </a:r>
          </a:p>
          <a:p>
            <a:pPr marL="742950" lvl="1" indent="-285750">
              <a:buClr>
                <a:schemeClr val="bg1"/>
              </a:buClr>
              <a:buFont typeface="Wingdings" panose="05000000000000000000" pitchFamily="2" charset="2"/>
              <a:buChar char="v"/>
            </a:pPr>
            <a:r>
              <a:rPr lang="en-US" sz="1100" dirty="0">
                <a:solidFill>
                  <a:schemeClr val="lt1"/>
                </a:solidFill>
                <a:latin typeface="DM Sans"/>
              </a:rPr>
              <a:t>For </a:t>
            </a:r>
            <a:r>
              <a:rPr lang="en-US" sz="1100" dirty="0">
                <a:solidFill>
                  <a:schemeClr val="lt1"/>
                </a:solidFill>
                <a:latin typeface="DM Sans"/>
                <a:sym typeface="DM Sans"/>
              </a:rPr>
              <a:t>example</a:t>
            </a:r>
            <a:r>
              <a:rPr lang="en-US" sz="1100" dirty="0">
                <a:solidFill>
                  <a:schemeClr val="lt1"/>
                </a:solidFill>
                <a:latin typeface="DM Sans"/>
              </a:rPr>
              <a:t>, in a dataset of house prices</a:t>
            </a:r>
            <a:r>
              <a:rPr lang="en-US" sz="1100" dirty="0">
                <a:solidFill>
                  <a:schemeClr val="bg2"/>
                </a:solidFill>
                <a:latin typeface="DM Sans"/>
              </a:rPr>
              <a:t>, features could include the number of rooms</a:t>
            </a:r>
            <a:r>
              <a:rPr lang="en-US" sz="1100" dirty="0">
                <a:solidFill>
                  <a:schemeClr val="lt1"/>
                </a:solidFill>
                <a:latin typeface="DM Sans"/>
              </a:rPr>
              <a:t>, square footage, location, and age of the house.</a:t>
            </a:r>
          </a:p>
          <a:p>
            <a:pPr marL="457200" lvl="1">
              <a:buClr>
                <a:schemeClr val="bg1"/>
              </a:buClr>
            </a:pPr>
            <a:endParaRPr lang="en-US" sz="1100" dirty="0">
              <a:solidFill>
                <a:schemeClr val="lt1"/>
              </a:solidFill>
              <a:latin typeface="DM Sans"/>
            </a:endParaRPr>
          </a:p>
          <a:p>
            <a:pPr marL="285750" indent="-285750">
              <a:buClr>
                <a:schemeClr val="bg1"/>
              </a:buClr>
              <a:buFont typeface="Arial" panose="020B0604020202020204" pitchFamily="34" charset="0"/>
              <a:buChar char="•"/>
            </a:pPr>
            <a:r>
              <a:rPr lang="en-US" sz="1100" b="1" dirty="0">
                <a:solidFill>
                  <a:schemeClr val="lt1"/>
                </a:solidFill>
                <a:highlight>
                  <a:srgbClr val="FF5D57"/>
                </a:highlight>
                <a:latin typeface="DM Sans"/>
              </a:rPr>
              <a:t>Target (y-data)</a:t>
            </a:r>
            <a:r>
              <a:rPr lang="en-US" sz="1100" b="1" dirty="0">
                <a:solidFill>
                  <a:schemeClr val="lt1"/>
                </a:solidFill>
                <a:latin typeface="DM Sans"/>
              </a:rPr>
              <a:t>:</a:t>
            </a:r>
          </a:p>
          <a:p>
            <a:pPr marL="742950" lvl="1" indent="-285750">
              <a:buClr>
                <a:schemeClr val="bg1"/>
              </a:buClr>
              <a:buFont typeface="Wingdings" panose="05000000000000000000" pitchFamily="2" charset="2"/>
              <a:buChar char="v"/>
            </a:pPr>
            <a:r>
              <a:rPr lang="en-US" sz="1100" dirty="0">
                <a:solidFill>
                  <a:schemeClr val="lt1"/>
                </a:solidFill>
                <a:latin typeface="DM Sans"/>
              </a:rPr>
              <a:t>The target is the variable that you want to predict or classify. It's the outcome or result that is influenced by the features.</a:t>
            </a:r>
          </a:p>
          <a:p>
            <a:pPr marL="742950" lvl="1" indent="-285750">
              <a:buClr>
                <a:schemeClr val="bg1"/>
              </a:buClr>
              <a:buFont typeface="Wingdings" panose="05000000000000000000" pitchFamily="2" charset="2"/>
              <a:buChar char="v"/>
            </a:pPr>
            <a:r>
              <a:rPr lang="en-US" sz="1100" dirty="0">
                <a:solidFill>
                  <a:schemeClr val="lt1"/>
                </a:solidFill>
                <a:latin typeface="DM Sans"/>
              </a:rPr>
              <a:t>In the same house price dataset</a:t>
            </a:r>
            <a:r>
              <a:rPr lang="en-US" sz="1100" dirty="0">
                <a:solidFill>
                  <a:schemeClr val="bg2"/>
                </a:solidFill>
                <a:latin typeface="DM Sans"/>
              </a:rPr>
              <a:t>, the target would be the house price</a:t>
            </a:r>
            <a:r>
              <a:rPr lang="en-US" sz="1100" dirty="0">
                <a:solidFill>
                  <a:schemeClr val="lt1"/>
                </a:solidFill>
                <a:latin typeface="DM Sans"/>
              </a:rPr>
              <a:t>, as that's what the model is trying to predict.</a:t>
            </a:r>
          </a:p>
          <a:p>
            <a:pPr marL="457200" lvl="1">
              <a:buClr>
                <a:schemeClr val="bg1"/>
              </a:buClr>
            </a:pPr>
            <a:endParaRPr lang="en-US" sz="1100" dirty="0">
              <a:solidFill>
                <a:schemeClr val="lt1"/>
              </a:solidFill>
              <a:latin typeface="DM Sans"/>
            </a:endParaRPr>
          </a:p>
          <a:p>
            <a:pPr marL="285750" indent="-285750">
              <a:buClr>
                <a:schemeClr val="bg1"/>
              </a:buClr>
              <a:buFont typeface="Arial" panose="020B0604020202020204" pitchFamily="34" charset="0"/>
              <a:buChar char="•"/>
            </a:pPr>
            <a:r>
              <a:rPr lang="en-US" sz="1100" b="1" dirty="0">
                <a:solidFill>
                  <a:schemeClr val="lt1"/>
                </a:solidFill>
                <a:highlight>
                  <a:srgbClr val="FF5D57"/>
                </a:highlight>
                <a:latin typeface="DM Sans"/>
              </a:rPr>
              <a:t>Feature Engineering</a:t>
            </a:r>
            <a:r>
              <a:rPr lang="en-US" sz="1100" b="1" dirty="0">
                <a:solidFill>
                  <a:schemeClr val="lt1"/>
                </a:solidFill>
                <a:latin typeface="DM Sans"/>
              </a:rPr>
              <a:t>: </a:t>
            </a:r>
            <a:r>
              <a:rPr lang="en-US" sz="1100" dirty="0">
                <a:solidFill>
                  <a:schemeClr val="lt1"/>
                </a:solidFill>
                <a:latin typeface="DM Sans"/>
              </a:rPr>
              <a:t>Feature engineering is the process of using domain knowledge and techniques to select, modify, or create new features that improve the performance of a machine learning model.</a:t>
            </a:r>
          </a:p>
          <a:p>
            <a:pPr marL="285750" lvl="3" indent="-285750">
              <a:buClr>
                <a:schemeClr val="bg1"/>
              </a:buClr>
              <a:buFont typeface="Arial" panose="020B0604020202020204" pitchFamily="34" charset="0"/>
              <a:buChar char="•"/>
            </a:pPr>
            <a:r>
              <a:rPr lang="en-US" sz="1100" dirty="0">
                <a:solidFill>
                  <a:schemeClr val="lt1"/>
                </a:solidFill>
                <a:latin typeface="DM Sans"/>
              </a:rPr>
              <a:t>This can include:</a:t>
            </a:r>
          </a:p>
          <a:p>
            <a:pPr marL="742950" lvl="4" indent="-285750">
              <a:buClr>
                <a:schemeClr val="bg1"/>
              </a:buClr>
              <a:buFont typeface="Wingdings" panose="05000000000000000000" pitchFamily="2" charset="2"/>
              <a:buChar char="v"/>
            </a:pPr>
            <a:r>
              <a:rPr lang="en-US" sz="1100" dirty="0">
                <a:solidFill>
                  <a:schemeClr val="lt1"/>
                </a:solidFill>
                <a:latin typeface="DM Sans"/>
              </a:rPr>
              <a:t>Handling missing data (e.g., imputing or removing missing values).</a:t>
            </a:r>
          </a:p>
          <a:p>
            <a:pPr marL="742950" lvl="4" indent="-285750">
              <a:buClr>
                <a:schemeClr val="bg1"/>
              </a:buClr>
              <a:buFont typeface="Wingdings" panose="05000000000000000000" pitchFamily="2" charset="2"/>
              <a:buChar char="v"/>
            </a:pPr>
            <a:r>
              <a:rPr lang="en-US" sz="1100" dirty="0">
                <a:solidFill>
                  <a:schemeClr val="lt1"/>
                </a:solidFill>
                <a:latin typeface="DM Sans"/>
              </a:rPr>
              <a:t>Encoding categorical variables (e.g., one-hot encoding, label encoding).</a:t>
            </a:r>
          </a:p>
          <a:p>
            <a:pPr marL="742950" lvl="4" indent="-285750">
              <a:buClr>
                <a:schemeClr val="bg1"/>
              </a:buClr>
              <a:buFont typeface="Wingdings" panose="05000000000000000000" pitchFamily="2" charset="2"/>
              <a:buChar char="v"/>
            </a:pPr>
            <a:r>
              <a:rPr lang="en-US" sz="1100" dirty="0">
                <a:solidFill>
                  <a:schemeClr val="lt1"/>
                </a:solidFill>
                <a:latin typeface="DM Sans"/>
              </a:rPr>
              <a:t>Transforming existing features (e.g., normalizing, scaling, or log-transforming).</a:t>
            </a:r>
          </a:p>
          <a:p>
            <a:pPr marL="742950" lvl="4" indent="-285750">
              <a:buClr>
                <a:schemeClr val="bg1"/>
              </a:buClr>
              <a:buFont typeface="Wingdings" panose="05000000000000000000" pitchFamily="2" charset="2"/>
              <a:buChar char="v"/>
            </a:pPr>
            <a:r>
              <a:rPr lang="en-US" sz="1100" dirty="0">
                <a:solidFill>
                  <a:schemeClr val="lt1"/>
                </a:solidFill>
                <a:latin typeface="DM Sans"/>
              </a:rPr>
              <a:t>Creating new features (e.g., extracting date components like day of the week or month).</a:t>
            </a:r>
          </a:p>
          <a:p>
            <a:pPr marL="457200" lvl="4">
              <a:buClr>
                <a:schemeClr val="bg1"/>
              </a:buClr>
            </a:pPr>
            <a:endParaRPr lang="en-US" sz="1100" dirty="0">
              <a:solidFill>
                <a:schemeClr val="lt1"/>
              </a:solidFill>
              <a:latin typeface="DM Sans"/>
            </a:endParaRPr>
          </a:p>
          <a:p>
            <a:pPr marL="285750" lvl="3" indent="-285750">
              <a:buClr>
                <a:schemeClr val="bg1"/>
              </a:buClr>
              <a:buFont typeface="Arial" panose="020B0604020202020204" pitchFamily="34" charset="0"/>
              <a:buChar char="•"/>
            </a:pPr>
            <a:r>
              <a:rPr lang="en-US" sz="1100" i="1" dirty="0">
                <a:solidFill>
                  <a:schemeClr val="lt1"/>
                </a:solidFill>
                <a:latin typeface="DM Sans"/>
              </a:rPr>
              <a:t>The goal of feature engineering is to enhance the predictive power of the model and ensure that it captures important patterns in the data.</a:t>
            </a:r>
          </a:p>
          <a:p>
            <a:pPr marL="285750" indent="-285750">
              <a:buClr>
                <a:schemeClr val="bg1"/>
              </a:buClr>
              <a:buFont typeface="Arial" panose="020B0604020202020204" pitchFamily="34" charset="0"/>
              <a:buChar char="•"/>
            </a:pPr>
            <a:endParaRPr lang="en-US" sz="1100" dirty="0">
              <a:solidFill>
                <a:schemeClr val="bg1"/>
              </a:solidFill>
            </a:endParaRPr>
          </a:p>
        </p:txBody>
      </p:sp>
      <p:sp>
        <p:nvSpPr>
          <p:cNvPr id="56" name="Google Shape;1569;p41">
            <a:extLst>
              <a:ext uri="{FF2B5EF4-FFF2-40B4-BE49-F238E27FC236}">
                <a16:creationId xmlns:a16="http://schemas.microsoft.com/office/drawing/2014/main" id="{74C846D2-F6B4-4D4A-9CA3-941513FFC71B}"/>
              </a:ext>
            </a:extLst>
          </p:cNvPr>
          <p:cNvSpPr txBox="1">
            <a:spLocks/>
          </p:cNvSpPr>
          <p:nvPr/>
        </p:nvSpPr>
        <p:spPr>
          <a:xfrm>
            <a:off x="121920" y="301477"/>
            <a:ext cx="8595359" cy="4917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rgbClr val="F2AC4E"/>
                </a:solidFill>
                <a:latin typeface="DM Sans"/>
                <a:sym typeface="DM Sans"/>
              </a:rPr>
              <a:t>1. What is Feature Engineering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arth and Space Sciences - Science - 6th Grade by Slidesgo">
  <a:themeElements>
    <a:clrScheme name="Simple Light">
      <a:dk1>
        <a:srgbClr val="24162A"/>
      </a:dk1>
      <a:lt1>
        <a:srgbClr val="FFFFFF"/>
      </a:lt1>
      <a:dk2>
        <a:srgbClr val="93B8EA"/>
      </a:dk2>
      <a:lt2>
        <a:srgbClr val="3969EA"/>
      </a:lt2>
      <a:accent1>
        <a:srgbClr val="7DBE5B"/>
      </a:accent1>
      <a:accent2>
        <a:srgbClr val="FF5D57"/>
      </a:accent2>
      <a:accent3>
        <a:srgbClr val="F2AC4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3041</Words>
  <Application>Microsoft Office PowerPoint</Application>
  <PresentationFormat>On-screen Show (16:9)</PresentationFormat>
  <Paragraphs>367</Paragraphs>
  <Slides>38</Slides>
  <Notes>33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-apple-system</vt:lpstr>
      <vt:lpstr>DM Sans</vt:lpstr>
      <vt:lpstr>Arial</vt:lpstr>
      <vt:lpstr>Roboto Mono</vt:lpstr>
      <vt:lpstr>Arial Unicode MS</vt:lpstr>
      <vt:lpstr>Wingdings</vt:lpstr>
      <vt:lpstr>Cascadia Code SemiBold</vt:lpstr>
      <vt:lpstr>Bauhaus 93</vt:lpstr>
      <vt:lpstr>Cooper Black</vt:lpstr>
      <vt:lpstr>Consolas</vt:lpstr>
      <vt:lpstr>Aptos</vt:lpstr>
      <vt:lpstr>Cambria Math</vt:lpstr>
      <vt:lpstr>Cascadia Code SemiLight</vt:lpstr>
      <vt:lpstr>DM Sans Black</vt:lpstr>
      <vt:lpstr>Earth and Space Sciences - Science - 6th Grade by Slidesgo</vt:lpstr>
      <vt:lpstr>PowerPoint Presentation</vt:lpstr>
      <vt:lpstr>PowerPoint Presentation</vt:lpstr>
      <vt:lpstr>PowerPoint Presentation</vt:lpstr>
      <vt:lpstr>PowerPoint Presentation</vt:lpstr>
      <vt:lpstr>PowerPoint Presentation</vt:lpstr>
      <vt:lpstr>Get ready to build our first AI model 🧐🤖</vt:lpstr>
      <vt:lpstr>PowerPoint Presentation</vt:lpstr>
      <vt:lpstr>01. Feature Engineering </vt:lpstr>
      <vt:lpstr>PowerPoint Presentation</vt:lpstr>
      <vt:lpstr>PowerPoint Presentation</vt:lpstr>
      <vt:lpstr>📊 Data Cleaning Techniques 📊</vt:lpstr>
      <vt:lpstr>PowerPoint Presentation</vt:lpstr>
      <vt:lpstr>📊1. Label Encoding 📊</vt:lpstr>
      <vt:lpstr>📊2. One Hot Encoding 📊</vt:lpstr>
      <vt:lpstr>PowerPoint Presentation</vt:lpstr>
      <vt:lpstr>PowerPoint Presentation</vt:lpstr>
      <vt:lpstr>PowerPoint Presentation</vt:lpstr>
      <vt:lpstr>PowerPoint Presentation</vt:lpstr>
      <vt:lpstr>🤧 Break Time 🤧</vt:lpstr>
      <vt:lpstr>02. Machine Learning Fundamentals </vt:lpstr>
      <vt:lpstr>1. Machine Learning Algorithms</vt:lpstr>
      <vt:lpstr>2. Supervised vs. Unsupervised Learning</vt:lpstr>
      <vt:lpstr>3. Regression vs. Classification</vt:lpstr>
      <vt:lpstr>5. Linear Regression</vt:lpstr>
      <vt:lpstr>6. Error Metrics</vt:lpstr>
      <vt:lpstr>7. Feature Selection</vt:lpstr>
      <vt:lpstr>🧠2. Linear Regression From Scratch Vs Scikit-learn📈</vt:lpstr>
      <vt:lpstr>Activity Time </vt:lpstr>
      <vt:lpstr>03. Model Deployment  </vt:lpstr>
      <vt:lpstr>PowerPoint Presentation</vt:lpstr>
      <vt:lpstr>PowerPoint Presentation</vt:lpstr>
      <vt:lpstr>PowerPoint Presentation</vt:lpstr>
      <vt:lpstr>PowerPoint Presentation</vt:lpstr>
      <vt:lpstr>PowerPoint Presentation</vt:lpstr>
      <vt:lpstr>🤨 Practice Time 🤨</vt:lpstr>
      <vt:lpstr>We are here for yourself then for our vision !</vt:lpstr>
      <vt:lpstr>PowerPoint Presentation</vt:lpstr>
      <vt:lpstr>Our Limit Is the Sky🚀  See you Soon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TOT</dc:title>
  <dc:creator>Said Elhadidi</dc:creator>
  <cp:lastModifiedBy>Saher Muhamed</cp:lastModifiedBy>
  <cp:revision>21</cp:revision>
  <dcterms:modified xsi:type="dcterms:W3CDTF">2025-01-19T20:25:36Z</dcterms:modified>
</cp:coreProperties>
</file>